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0"/>
  </p:notesMasterIdLst>
  <p:sldIdLst>
    <p:sldId id="256" r:id="rId2"/>
    <p:sldId id="259" r:id="rId3"/>
    <p:sldId id="307" r:id="rId4"/>
    <p:sldId id="308" r:id="rId5"/>
    <p:sldId id="309" r:id="rId6"/>
    <p:sldId id="311" r:id="rId7"/>
    <p:sldId id="310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2" r:id="rId18"/>
    <p:sldId id="321" r:id="rId19"/>
    <p:sldId id="323" r:id="rId20"/>
    <p:sldId id="261" r:id="rId21"/>
    <p:sldId id="340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  <p:sldId id="284" r:id="rId31"/>
    <p:sldId id="286" r:id="rId32"/>
    <p:sldId id="267" r:id="rId33"/>
    <p:sldId id="268" r:id="rId34"/>
    <p:sldId id="325" r:id="rId35"/>
    <p:sldId id="269" r:id="rId36"/>
    <p:sldId id="327" r:id="rId37"/>
    <p:sldId id="273" r:id="rId38"/>
    <p:sldId id="326" r:id="rId39"/>
    <p:sldId id="328" r:id="rId40"/>
    <p:sldId id="270" r:id="rId41"/>
    <p:sldId id="330" r:id="rId42"/>
    <p:sldId id="274" r:id="rId43"/>
    <p:sldId id="329" r:id="rId44"/>
    <p:sldId id="331" r:id="rId45"/>
    <p:sldId id="332" r:id="rId46"/>
    <p:sldId id="262" r:id="rId47"/>
    <p:sldId id="324" r:id="rId48"/>
    <p:sldId id="263" r:id="rId49"/>
    <p:sldId id="333" r:id="rId50"/>
    <p:sldId id="334" r:id="rId51"/>
    <p:sldId id="264" r:id="rId52"/>
    <p:sldId id="335" r:id="rId53"/>
    <p:sldId id="265" r:id="rId54"/>
    <p:sldId id="275" r:id="rId55"/>
    <p:sldId id="266" r:id="rId56"/>
    <p:sldId id="336" r:id="rId57"/>
    <p:sldId id="287" r:id="rId58"/>
    <p:sldId id="289" r:id="rId59"/>
    <p:sldId id="290" r:id="rId60"/>
    <p:sldId id="337" r:id="rId61"/>
    <p:sldId id="291" r:id="rId62"/>
    <p:sldId id="292" r:id="rId63"/>
    <p:sldId id="293" r:id="rId64"/>
    <p:sldId id="294" r:id="rId65"/>
    <p:sldId id="295" r:id="rId66"/>
    <p:sldId id="296" r:id="rId67"/>
    <p:sldId id="299" r:id="rId68"/>
    <p:sldId id="297" r:id="rId69"/>
    <p:sldId id="298" r:id="rId70"/>
    <p:sldId id="338" r:id="rId71"/>
    <p:sldId id="300" r:id="rId72"/>
    <p:sldId id="301" r:id="rId73"/>
    <p:sldId id="302" r:id="rId74"/>
    <p:sldId id="303" r:id="rId75"/>
    <p:sldId id="304" r:id="rId76"/>
    <p:sldId id="305" r:id="rId77"/>
    <p:sldId id="339" r:id="rId78"/>
    <p:sldId id="306" r:id="rId79"/>
  </p:sldIdLst>
  <p:sldSz cx="9144000" cy="6858000" type="screen4x3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J" initials="l" lastIdx="10" clrIdx="0">
    <p:extLst>
      <p:ext uri="{19B8F6BF-5375-455C-9EA6-DF929625EA0E}">
        <p15:presenceInfo xmlns:p15="http://schemas.microsoft.com/office/powerpoint/2012/main" userId="Z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FC03F-332A-4832-8FD2-D5511403658D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73038-C7FC-4D22-A537-AF5CDAAA5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334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73038-C7FC-4D22-A537-AF5CDAAA5B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57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73038-C7FC-4D22-A537-AF5CDAAA5B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16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73038-C7FC-4D22-A537-AF5CDAAA5B5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74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96389"/>
            <a:ext cx="6886848" cy="1414482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3200" b="0" i="0">
                <a:ln w="14605">
                  <a:noFill/>
                </a:ln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2015967"/>
            <a:ext cx="6886848" cy="42336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75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68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15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1600"/>
            </a:lvl2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7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86742"/>
            <a:ext cx="7886700" cy="1070339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84069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029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2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53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5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59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0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 userDrawn="1"/>
          </p:nvSpPr>
          <p:spPr>
            <a:xfrm>
              <a:off x="0" y="487680"/>
              <a:ext cx="9144000" cy="6370320"/>
            </a:xfrm>
            <a:prstGeom prst="rect">
              <a:avLst/>
            </a:prstGeom>
            <a:gradFill flip="none" rotWithShape="1">
              <a:gsLst>
                <a:gs pos="44000">
                  <a:srgbClr val="F0F6F2"/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097" y="1236617"/>
            <a:ext cx="8071215" cy="511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E266AC5-2B21-4F53-A735-F24E48A70297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7B84613-0B07-46AE-8FE9-6D2F9A7DCA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5097" y="458336"/>
            <a:ext cx="8071215" cy="601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6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60000"/>
        <a:buFont typeface="Wingdings 2" panose="05020102010507070707" pitchFamily="18" charset="2"/>
        <a:buChar char="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3" Type="http://schemas.openxmlformats.org/officeDocument/2006/relationships/tags" Target="../tags/tag52.xml"/><Relationship Id="rId21" Type="http://schemas.openxmlformats.org/officeDocument/2006/relationships/tags" Target="../tags/tag70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tags" Target="../tags/tag72.xml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.com.cn/cssref/css_selectors.asp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haodf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" Type="http://schemas.openxmlformats.org/officeDocument/2006/relationships/tags" Target="../tags/tag75.xml"/><Relationship Id="rId21" Type="http://schemas.openxmlformats.org/officeDocument/2006/relationships/tags" Target="../tags/tag93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tags" Target="../tags/tag92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10" Type="http://schemas.openxmlformats.org/officeDocument/2006/relationships/tags" Target="../tags/tag82.xml"/><Relationship Id="rId19" Type="http://schemas.openxmlformats.org/officeDocument/2006/relationships/tags" Target="../tags/tag91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tags" Target="../tags/tag9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3" Type="http://schemas.openxmlformats.org/officeDocument/2006/relationships/tags" Target="../tags/tag29.xml"/><Relationship Id="rId21" Type="http://schemas.openxmlformats.org/officeDocument/2006/relationships/tags" Target="../tags/tag47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npm.taobao.org/mirrors/chromedriver" TargetMode="External"/><Relationship Id="rId2" Type="http://schemas.openxmlformats.org/officeDocument/2006/relationships/hyperlink" Target="https://www.seleniumhq.org/download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hyperlink" Target="https://blog.csdn.net/abc200941410128/article/details/72511931" TargetMode="External"/><Relationship Id="rId4" Type="http://schemas.openxmlformats.org/officeDocument/2006/relationships/hyperlink" Target="https://blog.csdn.net/weixin_40628687/article/details/7897193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598535550/article/details/55522379" TargetMode="External"/><Relationship Id="rId7" Type="http://schemas.openxmlformats.org/officeDocument/2006/relationships/image" Target="../media/image74.png"/><Relationship Id="rId2" Type="http://schemas.openxmlformats.org/officeDocument/2006/relationships/hyperlink" Target="https://segmentfault.com/a/1190000013439547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houji.baidu.com/software/24097762.html" TargetMode="External"/><Relationship Id="rId5" Type="http://schemas.openxmlformats.org/officeDocument/2006/relationships/hyperlink" Target="http://droid4x.haimawan.com/" TargetMode="External"/><Relationship Id="rId4" Type="http://schemas.openxmlformats.org/officeDocument/2006/relationships/hyperlink" Target="https://www.telerik.com/download/fiddler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developers.douban.com/wiki/?title=movie_v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he.cn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lbs.amap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plusplus.com.cn/attributes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tags" Target="../tags/tag113.xml"/><Relationship Id="rId3" Type="http://schemas.openxmlformats.org/officeDocument/2006/relationships/tags" Target="../tags/tag98.xml"/><Relationship Id="rId21" Type="http://schemas.openxmlformats.org/officeDocument/2006/relationships/tags" Target="../tags/tag116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tags" Target="../tags/tag112.xml"/><Relationship Id="rId2" Type="http://schemas.openxmlformats.org/officeDocument/2006/relationships/tags" Target="../tags/tag97.xml"/><Relationship Id="rId16" Type="http://schemas.openxmlformats.org/officeDocument/2006/relationships/tags" Target="../tags/tag111.xml"/><Relationship Id="rId20" Type="http://schemas.openxmlformats.org/officeDocument/2006/relationships/tags" Target="../tags/tag115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23" Type="http://schemas.openxmlformats.org/officeDocument/2006/relationships/tags" Target="../tags/tag118.xml"/><Relationship Id="rId10" Type="http://schemas.openxmlformats.org/officeDocument/2006/relationships/tags" Target="../tags/tag105.xml"/><Relationship Id="rId19" Type="http://schemas.openxmlformats.org/officeDocument/2006/relationships/tags" Target="../tags/tag114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Relationship Id="rId22" Type="http://schemas.openxmlformats.org/officeDocument/2006/relationships/tags" Target="../tags/tag1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3" Type="http://schemas.openxmlformats.org/officeDocument/2006/relationships/tags" Target="../tags/tag121.xml"/><Relationship Id="rId21" Type="http://schemas.openxmlformats.org/officeDocument/2006/relationships/tags" Target="../tags/tag139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tags" Target="../tags/tag141.xml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tags" Target="../tags/tag1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haodf.com/faculty/DE4roiYGYZwXw0XD2kvYsPktj.ht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www.guahao.com/eteam/index" TargetMode="Externa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www.baidu.com/" TargetMode="Externa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item.jd.com/6946627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基于</a:t>
            </a:r>
            <a:r>
              <a:rPr lang="en-US" altLang="zh-CN" sz="5400" dirty="0" smtClean="0"/>
              <a:t>R</a:t>
            </a:r>
            <a:r>
              <a:rPr lang="zh-CN" altLang="en-US" sz="5400" dirty="0" smtClean="0"/>
              <a:t>的自动数据收集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0" y="2015967"/>
            <a:ext cx="6886848" cy="1787548"/>
          </a:xfrm>
        </p:spPr>
        <p:txBody>
          <a:bodyPr>
            <a:normAutofit/>
          </a:bodyPr>
          <a:lstStyle/>
          <a:p>
            <a:pPr algn="r"/>
            <a:r>
              <a:rPr lang="zh-CN" altLang="en-US" sz="2400" dirty="0">
                <a:latin typeface="+mj-ea"/>
                <a:ea typeface="+mj-ea"/>
              </a:rPr>
              <a:t>邝</a:t>
            </a:r>
            <a:r>
              <a:rPr lang="zh-CN" altLang="en-US" sz="2400" dirty="0" smtClean="0">
                <a:latin typeface="+mj-ea"/>
                <a:ea typeface="+mj-ea"/>
              </a:rPr>
              <a:t>俊伟 </a:t>
            </a:r>
            <a:r>
              <a:rPr lang="en-US" altLang="zh-CN" sz="2400" dirty="0">
                <a:latin typeface="+mj-ea"/>
                <a:ea typeface="+mj-ea"/>
              </a:rPr>
              <a:t> </a:t>
            </a:r>
            <a:r>
              <a:rPr lang="en-US" altLang="zh-CN" sz="2400" dirty="0" smtClean="0">
                <a:latin typeface="+mj-ea"/>
                <a:ea typeface="+mj-ea"/>
              </a:rPr>
              <a:t>2018-8-14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01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s_1"/>
          <p:cNvSpPr/>
          <p:nvPr>
            <p:custDataLst>
              <p:tags r:id="rId2"/>
            </p:custDataLst>
          </p:nvPr>
        </p:nvSpPr>
        <p:spPr>
          <a:xfrm>
            <a:off x="3639097" y="3420"/>
            <a:ext cx="198308" cy="6854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1" name="MH_Others_2"/>
          <p:cNvSpPr txBox="1"/>
          <p:nvPr>
            <p:custDataLst>
              <p:tags r:id="rId3"/>
            </p:custDataLst>
          </p:nvPr>
        </p:nvSpPr>
        <p:spPr>
          <a:xfrm>
            <a:off x="446844" y="1969470"/>
            <a:ext cx="2707298" cy="286383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网络与数据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en-US" altLang="zh-CN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MH_Others_5"/>
          <p:cNvCxnSpPr>
            <a:stCxn id="5" idx="6"/>
          </p:cNvCxnSpPr>
          <p:nvPr>
            <p:custDataLst>
              <p:tags r:id="rId4"/>
            </p:custDataLst>
          </p:nvPr>
        </p:nvCxnSpPr>
        <p:spPr>
          <a:xfrm>
            <a:off x="3828251" y="1209431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Others_6"/>
          <p:cNvSpPr/>
          <p:nvPr>
            <p:custDataLst>
              <p:tags r:id="rId5"/>
            </p:custDataLst>
          </p:nvPr>
        </p:nvSpPr>
        <p:spPr>
          <a:xfrm>
            <a:off x="3648251" y="1128461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6" name="MH_Entry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85623" y="1175158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超文本标记语言（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Number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323386" y="1214051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2.1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MH_Others_7"/>
          <p:cNvCxnSpPr>
            <a:stCxn id="29" idx="6"/>
          </p:cNvCxnSpPr>
          <p:nvPr>
            <p:custDataLst>
              <p:tags r:id="rId8"/>
            </p:custDataLst>
          </p:nvPr>
        </p:nvCxnSpPr>
        <p:spPr>
          <a:xfrm>
            <a:off x="3828251" y="2131423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s_8"/>
          <p:cNvSpPr/>
          <p:nvPr>
            <p:custDataLst>
              <p:tags r:id="rId9"/>
            </p:custDataLst>
          </p:nvPr>
        </p:nvSpPr>
        <p:spPr>
          <a:xfrm>
            <a:off x="3648251" y="2050453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0" name="MH_Entry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185623" y="2097150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层叠样式表（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Number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23386" y="2136043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2.2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MH_Others_9"/>
          <p:cNvCxnSpPr>
            <a:stCxn id="34" idx="6"/>
          </p:cNvCxnSpPr>
          <p:nvPr>
            <p:custDataLst>
              <p:tags r:id="rId12"/>
            </p:custDataLst>
          </p:nvPr>
        </p:nvCxnSpPr>
        <p:spPr>
          <a:xfrm>
            <a:off x="3828251" y="3053415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H_Others_10"/>
          <p:cNvSpPr/>
          <p:nvPr>
            <p:custDataLst>
              <p:tags r:id="rId13"/>
            </p:custDataLst>
          </p:nvPr>
        </p:nvSpPr>
        <p:spPr>
          <a:xfrm>
            <a:off x="3648251" y="2972445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5" name="MH_Entry_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185623" y="3019142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网页脚本语言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MH_Number_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323386" y="3058035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2.3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8" name="MH_Others_11"/>
          <p:cNvCxnSpPr>
            <a:stCxn id="39" idx="6"/>
          </p:cNvCxnSpPr>
          <p:nvPr>
            <p:custDataLst>
              <p:tags r:id="rId16"/>
            </p:custDataLst>
          </p:nvPr>
        </p:nvCxnSpPr>
        <p:spPr>
          <a:xfrm>
            <a:off x="3828251" y="3975407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H_Others_12"/>
          <p:cNvSpPr/>
          <p:nvPr>
            <p:custDataLst>
              <p:tags r:id="rId17"/>
            </p:custDataLst>
          </p:nvPr>
        </p:nvSpPr>
        <p:spPr>
          <a:xfrm>
            <a:off x="3648251" y="3894437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0" name="MH_Entry_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185623" y="3941134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超文本传输协议（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MH_Number_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23386" y="3980027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2.4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MH_Others_13"/>
          <p:cNvCxnSpPr>
            <a:stCxn id="44" idx="6"/>
          </p:cNvCxnSpPr>
          <p:nvPr>
            <p:custDataLst>
              <p:tags r:id="rId20"/>
            </p:custDataLst>
          </p:nvPr>
        </p:nvCxnSpPr>
        <p:spPr>
          <a:xfrm>
            <a:off x="3828251" y="4897398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H_Others_14"/>
          <p:cNvSpPr/>
          <p:nvPr>
            <p:custDataLst>
              <p:tags r:id="rId21"/>
            </p:custDataLst>
          </p:nvPr>
        </p:nvSpPr>
        <p:spPr>
          <a:xfrm>
            <a:off x="3648251" y="4816428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5" name="MH_Entry_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185623" y="4863125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与关系型数据库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MH_Number_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23386" y="4902018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2.5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8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超文本</a:t>
            </a:r>
            <a:r>
              <a:rPr lang="zh-CN" altLang="en-US" dirty="0"/>
              <a:t>标记语言（</a:t>
            </a:r>
            <a:r>
              <a:rPr lang="en-US" altLang="zh-CN" dirty="0"/>
              <a:t>HTML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8091" y="1074679"/>
            <a:ext cx="86535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种用来制作超文本文档的简单标记语言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，可以将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所需要表达的信息按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某种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规则写成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文件，通过专用的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浏览器识别为我们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现在所见到的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网页。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1" t="19920" r="65087"/>
          <a:stretch/>
        </p:blipFill>
        <p:spPr>
          <a:xfrm>
            <a:off x="338091" y="2413763"/>
            <a:ext cx="4178035" cy="20725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r="61250"/>
          <a:stretch/>
        </p:blipFill>
        <p:spPr>
          <a:xfrm>
            <a:off x="338092" y="4657725"/>
            <a:ext cx="4178034" cy="20928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92773" y="4024610"/>
            <a:ext cx="202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HTML-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源代码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63852" y="6288890"/>
            <a:ext cx="225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HTML-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解释版本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5" y="2881307"/>
            <a:ext cx="3784713" cy="283825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93230" y="5827225"/>
            <a:ext cx="239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HTML-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树状表达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480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4" y="1295400"/>
            <a:ext cx="8724900" cy="2765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超文本标记语言（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8254" y="4351326"/>
            <a:ext cx="2544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：可以看作带有名字的一对括号，他们把内容包装在里面并定义它的结构化功能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05397" y="4366766"/>
            <a:ext cx="34525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：用来描述标签内容的处理方式，总是位于起始标签内部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标签名的右侧。属性用名字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取值的配对形式表示，如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name=“value”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3352" y="4348179"/>
            <a:ext cx="2266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：包含在标签内部的的文本，是网页呈现的主体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123" y="3271181"/>
            <a:ext cx="6424477" cy="243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90749" y="2068197"/>
            <a:ext cx="5214801" cy="236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1" idx="2"/>
            <a:endCxn id="7" idx="0"/>
          </p:cNvCxnSpPr>
          <p:nvPr/>
        </p:nvCxnSpPr>
        <p:spPr>
          <a:xfrm>
            <a:off x="3698150" y="2305050"/>
            <a:ext cx="4128678" cy="20431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9846" y="1591864"/>
            <a:ext cx="542654" cy="213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stCxn id="16" idx="2"/>
            <a:endCxn id="5" idx="0"/>
          </p:cNvCxnSpPr>
          <p:nvPr/>
        </p:nvCxnSpPr>
        <p:spPr>
          <a:xfrm>
            <a:off x="681173" y="1804997"/>
            <a:ext cx="769145" cy="2546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2"/>
            <a:endCxn id="6" idx="0"/>
          </p:cNvCxnSpPr>
          <p:nvPr/>
        </p:nvCxnSpPr>
        <p:spPr>
          <a:xfrm>
            <a:off x="4255362" y="3514725"/>
            <a:ext cx="376305" cy="852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31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层叠</a:t>
            </a:r>
            <a:r>
              <a:rPr lang="zh-CN" altLang="en-US" dirty="0"/>
              <a:t>样式表（</a:t>
            </a:r>
            <a:r>
              <a:rPr lang="en-US" altLang="zh-CN" dirty="0"/>
              <a:t>CSS</a:t>
            </a:r>
            <a:r>
              <a:rPr lang="zh-CN" altLang="en-US" dirty="0"/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219075" y="1082956"/>
            <a:ext cx="8782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是一种定义样式结构如字体、颜色、位置等的语言，被用于描述网页上的信息格式化和现实的方式。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样式可以直接存储于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网页或者单独的样式单文件。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485947"/>
            <a:ext cx="3436854" cy="37051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939" y="2342109"/>
            <a:ext cx="4972886" cy="220127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004311" y="4602211"/>
            <a:ext cx="48825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Consolas" panose="020B0609020204030204" pitchFamily="49" charset="0"/>
              </a:rPr>
              <a:t>div.happy</a:t>
            </a:r>
            <a:r>
              <a:rPr lang="en-US" altLang="zh-CN" sz="2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    color: pink;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    font-family: "Comic Sans MS";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    font-size: 120%;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}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01342" y="6396335"/>
            <a:ext cx="159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87042" y="4078118"/>
            <a:ext cx="159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0870" y="6233758"/>
            <a:ext cx="205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网页展示效果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层叠样式表（</a:t>
            </a:r>
            <a:r>
              <a:rPr lang="en-US" altLang="zh-CN" dirty="0" smtClean="0"/>
              <a:t>CSS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58385"/>
              </p:ext>
            </p:extLst>
          </p:nvPr>
        </p:nvGraphicFramePr>
        <p:xfrm>
          <a:off x="375280" y="1145586"/>
          <a:ext cx="8393439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970">
                  <a:extLst>
                    <a:ext uri="{9D8B030D-6E8A-4147-A177-3AD203B41FA5}">
                      <a16:colId xmlns:a16="http://schemas.microsoft.com/office/drawing/2014/main" val="1561366154"/>
                    </a:ext>
                  </a:extLst>
                </a:gridCol>
                <a:gridCol w="2445537">
                  <a:extLst>
                    <a:ext uri="{9D8B030D-6E8A-4147-A177-3AD203B41FA5}">
                      <a16:colId xmlns:a16="http://schemas.microsoft.com/office/drawing/2014/main" val="3431364814"/>
                    </a:ext>
                  </a:extLst>
                </a:gridCol>
                <a:gridCol w="3187932">
                  <a:extLst>
                    <a:ext uri="{9D8B030D-6E8A-4147-A177-3AD203B41FA5}">
                      <a16:colId xmlns:a16="http://schemas.microsoft.com/office/drawing/2014/main" val="720395083"/>
                    </a:ext>
                  </a:extLst>
                </a:gridCol>
              </a:tblGrid>
              <a:tr h="373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+mj-ea"/>
                          <a:ea typeface="+mj-ea"/>
                        </a:rPr>
                        <a:t>选择器</a:t>
                      </a:r>
                      <a:endParaRPr lang="zh-CN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+mj-ea"/>
                          <a:ea typeface="+mj-ea"/>
                        </a:rPr>
                        <a:t>例子</a:t>
                      </a:r>
                      <a:endParaRPr lang="zh-CN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+mj-ea"/>
                          <a:ea typeface="+mj-ea"/>
                        </a:rPr>
                        <a:t>例子描述</a:t>
                      </a:r>
                      <a:endParaRPr lang="zh-CN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13766"/>
                  </a:ext>
                </a:extLst>
              </a:tr>
              <a:tr h="3234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.class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.intro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选择 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class="intro" 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的所有元素。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837914"/>
                  </a:ext>
                </a:extLst>
              </a:tr>
              <a:tr h="3234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#id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#</a:t>
                      </a:r>
                      <a:r>
                        <a:rPr lang="en-US" altLang="zh-CN" sz="20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firstname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选择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id="</a:t>
                      </a:r>
                      <a:r>
                        <a:rPr lang="en-US" altLang="zh-CN" sz="20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firstname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" 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的所有元素。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5872943"/>
                  </a:ext>
                </a:extLst>
              </a:tr>
              <a:tr h="3234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element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p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选择所有 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&lt;p&gt; 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元素。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55023"/>
                  </a:ext>
                </a:extLst>
              </a:tr>
              <a:tr h="5722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element </a:t>
                      </a:r>
                      <a:r>
                        <a:rPr lang="en-US" altLang="zh-CN" sz="20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element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div p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选择 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&lt;div&gt; 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元素内部的所有 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&lt;p&gt; 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元素。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702859"/>
                  </a:ext>
                </a:extLst>
              </a:tr>
              <a:tr h="5722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element+element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div+p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选择紧接在 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&lt;div&gt; 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元素之后的所有 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&lt;p&gt; 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元素。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315539"/>
                  </a:ext>
                </a:extLst>
              </a:tr>
              <a:tr h="3234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[attribute]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[target]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选择带有 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target 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属性所有元素。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868524"/>
                  </a:ext>
                </a:extLst>
              </a:tr>
              <a:tr h="5722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[attribute=value]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[target=_blank]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选择 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target="</a:t>
                      </a:r>
                      <a:r>
                        <a:rPr lang="en-US" altLang="zh-CN" sz="20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bk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" 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的所有元素。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4806459"/>
                  </a:ext>
                </a:extLst>
              </a:tr>
            </a:tbl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0" y="635091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41049" y="6428445"/>
            <a:ext cx="8861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选择器参考手册 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http://www.w3school.com.cn/cssref/css_selectors.asp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97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网页脚本语言</a:t>
            </a:r>
            <a:r>
              <a:rPr lang="en-US" altLang="zh-CN" dirty="0" smtClean="0"/>
              <a:t>JavaScript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6022" y="1021728"/>
            <a:ext cx="8596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是一种属于网络的脚本语言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已经被广泛用于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常用来为网页添加各式各样的动态功能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为用户提供更流畅美观的浏览效果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6022" y="3828461"/>
            <a:ext cx="52289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$(document).ready(function() {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   $("p").hide();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   $("h1").click(function(){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	$(this).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nextAll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slideToggle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(300);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1024" y="4981683"/>
            <a:ext cx="4781551" cy="759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53918"/>
          <a:stretch/>
        </p:blipFill>
        <p:spPr>
          <a:xfrm>
            <a:off x="286022" y="2263870"/>
            <a:ext cx="8653500" cy="1508030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13" idx="0"/>
          </p:cNvCxnSpPr>
          <p:nvPr/>
        </p:nvCxnSpPr>
        <p:spPr>
          <a:xfrm>
            <a:off x="2432684" y="3009900"/>
            <a:ext cx="539116" cy="1971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6" y="4077462"/>
            <a:ext cx="3494214" cy="2548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975" y="4077462"/>
            <a:ext cx="3466946" cy="166327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369937" y="6164784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</a:t>
            </a:r>
          </a:p>
        </p:txBody>
      </p:sp>
      <p:sp>
        <p:nvSpPr>
          <p:cNvPr id="22" name="矩形 21"/>
          <p:cNvSpPr/>
          <p:nvPr/>
        </p:nvSpPr>
        <p:spPr>
          <a:xfrm>
            <a:off x="7366635" y="336962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93418" y="513661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网页效果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97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超文本传输协议</a:t>
            </a:r>
            <a:r>
              <a:rPr lang="en-US" altLang="zh-CN" dirty="0" smtClean="0"/>
              <a:t>HTTP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8690" y="1219865"/>
            <a:ext cx="8224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要想从网络获取数据，就必须让我们用的软件具备与服务器及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服务进行通信的能力。在网络上进行通信的通用语是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Hypertext Transfer Protocol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00377" y="5998516"/>
            <a:ext cx="464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进行的用户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服务器通信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4" y="2734518"/>
            <a:ext cx="8672207" cy="31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超文本传输协议</a:t>
            </a:r>
            <a:r>
              <a:rPr lang="en-US" altLang="zh-CN" dirty="0"/>
              <a:t>HTTP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52700" y="1055187"/>
            <a:ext cx="65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 HTTP/1.1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www.haodf.com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User-Agent: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NT 10.0; WOW64)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Chrome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Accept: text/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html,application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xhtml+xml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3362" y="1362963"/>
            <a:ext cx="14414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Request</a:t>
            </a:r>
          </a:p>
          <a:p>
            <a:pPr algn="ctr"/>
            <a:r>
              <a:rPr lang="en-US" altLang="zh-CN" sz="28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28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eaders</a:t>
            </a:r>
            <a:endParaRPr lang="zh-CN" altLang="en-US" sz="28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594" y="2875189"/>
            <a:ext cx="16209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Response</a:t>
            </a:r>
          </a:p>
          <a:p>
            <a:pPr algn="ctr"/>
            <a:r>
              <a:rPr lang="en-US" altLang="zh-CN" sz="28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28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eaders</a:t>
            </a:r>
            <a:endParaRPr lang="zh-CN" altLang="en-US" sz="28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2700" y="2788667"/>
            <a:ext cx="50305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HTTP/1.1 200 </a:t>
            </a:r>
            <a:r>
              <a:rPr lang="en-US" altLang="zh-CN" sz="2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</a:p>
          <a:p>
            <a:r>
              <a:rPr lang="fr-FR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Mon, 23 Jul 2018 12:10:24 </a:t>
            </a:r>
            <a:r>
              <a:rPr lang="fr-FR" altLang="zh-CN" sz="2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GMT</a:t>
            </a:r>
            <a:endParaRPr lang="en-US" altLang="zh-CN" sz="2400" dirty="0" smtClean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Content-Type</a:t>
            </a:r>
            <a:r>
              <a:rPr lang="en-US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text/html; </a:t>
            </a:r>
            <a:r>
              <a:rPr lang="en-US" altLang="zh-CN" sz="2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charset=</a:t>
            </a:r>
            <a:r>
              <a:rPr lang="en-US" altLang="zh-CN" sz="2400" dirty="0" err="1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gbk</a:t>
            </a:r>
            <a:endParaRPr lang="en-US" altLang="zh-CN" sz="2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4" y="4219491"/>
            <a:ext cx="3715763" cy="25361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/>
          <a:srcRect b="12799"/>
          <a:stretch/>
        </p:blipFill>
        <p:spPr>
          <a:xfrm>
            <a:off x="5013963" y="4208598"/>
            <a:ext cx="3793970" cy="2536156"/>
          </a:xfrm>
          <a:prstGeom prst="rect">
            <a:avLst/>
          </a:prstGeom>
        </p:spPr>
      </p:pic>
      <p:cxnSp>
        <p:nvCxnSpPr>
          <p:cNvPr id="17" name="直接箭头连接符 16"/>
          <p:cNvCxnSpPr>
            <a:stCxn id="9" idx="2"/>
            <a:endCxn id="10" idx="0"/>
          </p:cNvCxnSpPr>
          <p:nvPr/>
        </p:nvCxnSpPr>
        <p:spPr>
          <a:xfrm>
            <a:off x="1434072" y="2317070"/>
            <a:ext cx="1" cy="558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9600" y="3571875"/>
            <a:ext cx="2809875" cy="339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8" idx="2"/>
          </p:cNvCxnSpPr>
          <p:nvPr/>
        </p:nvCxnSpPr>
        <p:spPr>
          <a:xfrm flipH="1">
            <a:off x="3190875" y="3911714"/>
            <a:ext cx="2633663" cy="6983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箭头 20"/>
          <p:cNvSpPr/>
          <p:nvPr/>
        </p:nvSpPr>
        <p:spPr>
          <a:xfrm>
            <a:off x="4493841" y="4997031"/>
            <a:ext cx="365637" cy="981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SQL</a:t>
            </a:r>
            <a:r>
              <a:rPr lang="zh-CN" altLang="en-US" dirty="0"/>
              <a:t>与关系型</a:t>
            </a:r>
            <a:r>
              <a:rPr lang="zh-CN" altLang="en-US" dirty="0" smtClean="0"/>
              <a:t>数据库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025" y="2308627"/>
            <a:ext cx="5921899" cy="449519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4439" y="3956058"/>
            <a:ext cx="226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用户、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DBMS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和数据库的相互关系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2989" y="1041217"/>
            <a:ext cx="8794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(Database Management System)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是一种操纵和管理数据库的大型软件，用于建立、使用和维护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数据库。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它对数据库进行统一的管理和控制，以保证数据库的安全性和完整性。</a:t>
            </a:r>
          </a:p>
        </p:txBody>
      </p:sp>
    </p:spTree>
    <p:extLst>
      <p:ext uri="{BB962C8B-B14F-4D97-AF65-F5344CB8AC3E}">
        <p14:creationId xmlns:p14="http://schemas.microsoft.com/office/powerpoint/2010/main" val="1938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 SQL</a:t>
            </a:r>
            <a:r>
              <a:rPr lang="zh-CN" altLang="en-US" dirty="0" smtClean="0"/>
              <a:t>与关系型数据库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71432" y="1106313"/>
            <a:ext cx="802236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数据库在网络爬虫中的应用优势</a:t>
            </a:r>
            <a:endParaRPr lang="en-US" altLang="zh-CN" sz="28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0777" y="3283146"/>
            <a:ext cx="8703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R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中的数据量受限于内存大小，而数据库只受限于磁盘容量，甚至可以分布在多个磁盘中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0776" y="4679944"/>
            <a:ext cx="8703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、数据结构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较复杂而难以写在一张表时，数据库可以进行存储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0775" y="5522745"/>
            <a:ext cx="8703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、数据库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可以设置一些规则来判定数据的合法条件，以保证数据质量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777" y="1886348"/>
            <a:ext cx="8703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、在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一个多人参与的数据采集项目中，数据库提供了一个普遍、通用、随时访问并且可靠的基础架构。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s_1"/>
          <p:cNvSpPr/>
          <p:nvPr>
            <p:custDataLst>
              <p:tags r:id="rId2"/>
            </p:custDataLst>
          </p:nvPr>
        </p:nvSpPr>
        <p:spPr>
          <a:xfrm>
            <a:off x="2665069" y="3420"/>
            <a:ext cx="198308" cy="6854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1" name="MH_Others_2"/>
          <p:cNvSpPr txBox="1"/>
          <p:nvPr>
            <p:custDataLst>
              <p:tags r:id="rId3"/>
            </p:custDataLst>
          </p:nvPr>
        </p:nvSpPr>
        <p:spPr>
          <a:xfrm>
            <a:off x="827584" y="2024658"/>
            <a:ext cx="1034257" cy="110799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zh-CN" altLang="en-US" sz="66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6600" b="1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s_3"/>
          <p:cNvSpPr txBox="1"/>
          <p:nvPr>
            <p:custDataLst>
              <p:tags r:id="rId4"/>
            </p:custDataLst>
          </p:nvPr>
        </p:nvSpPr>
        <p:spPr>
          <a:xfrm>
            <a:off x="816371" y="3723118"/>
            <a:ext cx="1056683" cy="110799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66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6600" b="1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Others_4"/>
          <p:cNvSpPr/>
          <p:nvPr>
            <p:custDataLst>
              <p:tags r:id="rId5"/>
            </p:custDataLst>
          </p:nvPr>
        </p:nvSpPr>
        <p:spPr>
          <a:xfrm>
            <a:off x="1272704" y="3486504"/>
            <a:ext cx="144016" cy="1440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pPr algn="ctr"/>
            <a:endParaRPr lang="zh-CN" altLang="en-US" sz="3600">
              <a:solidFill>
                <a:schemeClr val="accent1"/>
              </a:solidFill>
            </a:endParaRPr>
          </a:p>
        </p:txBody>
      </p:sp>
      <p:cxnSp>
        <p:nvCxnSpPr>
          <p:cNvPr id="4" name="MH_Others_5"/>
          <p:cNvCxnSpPr>
            <a:stCxn id="5" idx="6"/>
          </p:cNvCxnSpPr>
          <p:nvPr>
            <p:custDataLst>
              <p:tags r:id="rId6"/>
            </p:custDataLst>
          </p:nvPr>
        </p:nvCxnSpPr>
        <p:spPr>
          <a:xfrm>
            <a:off x="2854223" y="1209431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Others_6"/>
          <p:cNvSpPr/>
          <p:nvPr>
            <p:custDataLst>
              <p:tags r:id="rId7"/>
            </p:custDataLst>
          </p:nvPr>
        </p:nvSpPr>
        <p:spPr>
          <a:xfrm>
            <a:off x="2674223" y="1128461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6" name="MH_Entry_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310985" y="1175158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Web Crawler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的前世今生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MH_Number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319963" y="1214051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MH_Others_7"/>
          <p:cNvCxnSpPr>
            <a:stCxn id="29" idx="6"/>
          </p:cNvCxnSpPr>
          <p:nvPr>
            <p:custDataLst>
              <p:tags r:id="rId10"/>
            </p:custDataLst>
          </p:nvPr>
        </p:nvCxnSpPr>
        <p:spPr>
          <a:xfrm>
            <a:off x="2854223" y="2131423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s_8"/>
          <p:cNvSpPr/>
          <p:nvPr>
            <p:custDataLst>
              <p:tags r:id="rId11"/>
            </p:custDataLst>
          </p:nvPr>
        </p:nvSpPr>
        <p:spPr>
          <a:xfrm>
            <a:off x="2674223" y="2050453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0" name="MH_Entry_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310985" y="2097150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网络与数据相关技术介绍</a:t>
            </a:r>
            <a:endParaRPr lang="zh-CN" altLang="en-US" sz="240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MH_Number_2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319963" y="2136043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MH_Others_9"/>
          <p:cNvCxnSpPr>
            <a:stCxn id="34" idx="6"/>
          </p:cNvCxnSpPr>
          <p:nvPr>
            <p:custDataLst>
              <p:tags r:id="rId14"/>
            </p:custDataLst>
          </p:nvPr>
        </p:nvCxnSpPr>
        <p:spPr>
          <a:xfrm>
            <a:off x="2854223" y="3053415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H_Others_10"/>
          <p:cNvSpPr/>
          <p:nvPr>
            <p:custDataLst>
              <p:tags r:id="rId15"/>
            </p:custDataLst>
          </p:nvPr>
        </p:nvSpPr>
        <p:spPr>
          <a:xfrm>
            <a:off x="2674223" y="2972445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5" name="MH_Entry_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310985" y="3019142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R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语言的爬虫设计方法论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MH_Number_3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319963" y="3058035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3200" b="1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8" name="MH_Others_11"/>
          <p:cNvCxnSpPr>
            <a:stCxn id="39" idx="6"/>
          </p:cNvCxnSpPr>
          <p:nvPr>
            <p:custDataLst>
              <p:tags r:id="rId18"/>
            </p:custDataLst>
          </p:nvPr>
        </p:nvCxnSpPr>
        <p:spPr>
          <a:xfrm>
            <a:off x="2854223" y="3975407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H_Others_12"/>
          <p:cNvSpPr/>
          <p:nvPr>
            <p:custDataLst>
              <p:tags r:id="rId19"/>
            </p:custDataLst>
          </p:nvPr>
        </p:nvSpPr>
        <p:spPr>
          <a:xfrm>
            <a:off x="2674223" y="3894437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0" name="MH_Entry_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310985" y="3941134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爬虫设计的高级进阶之路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MH_Number_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319963" y="3980027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3200" b="1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MH_Others_13"/>
          <p:cNvCxnSpPr>
            <a:stCxn id="44" idx="6"/>
          </p:cNvCxnSpPr>
          <p:nvPr>
            <p:custDataLst>
              <p:tags r:id="rId22"/>
            </p:custDataLst>
          </p:nvPr>
        </p:nvCxnSpPr>
        <p:spPr>
          <a:xfrm>
            <a:off x="2854223" y="4897398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H_Others_14"/>
          <p:cNvSpPr/>
          <p:nvPr>
            <p:custDataLst>
              <p:tags r:id="rId23"/>
            </p:custDataLst>
          </p:nvPr>
        </p:nvSpPr>
        <p:spPr>
          <a:xfrm>
            <a:off x="2674223" y="4816428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5" name="MH_Entry_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310985" y="4863125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可尝试操作的练习题目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MH_Number_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319963" y="4902018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05</a:t>
            </a:r>
            <a:endParaRPr lang="zh-CN" altLang="en-US" sz="3200" b="1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91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s_1"/>
          <p:cNvSpPr/>
          <p:nvPr>
            <p:custDataLst>
              <p:tags r:id="rId2"/>
            </p:custDataLst>
          </p:nvPr>
        </p:nvSpPr>
        <p:spPr>
          <a:xfrm>
            <a:off x="2973178" y="3420"/>
            <a:ext cx="198308" cy="6854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1" name="MH_Others_2"/>
          <p:cNvSpPr txBox="1"/>
          <p:nvPr>
            <p:custDataLst>
              <p:tags r:id="rId3"/>
            </p:custDataLst>
          </p:nvPr>
        </p:nvSpPr>
        <p:spPr>
          <a:xfrm>
            <a:off x="132830" y="2050453"/>
            <a:ext cx="2707298" cy="286383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爬虫设计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方法论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800" b="1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MH_Others_5"/>
          <p:cNvCxnSpPr>
            <a:stCxn id="5" idx="6"/>
          </p:cNvCxnSpPr>
          <p:nvPr>
            <p:custDataLst>
              <p:tags r:id="rId4"/>
            </p:custDataLst>
          </p:nvPr>
        </p:nvCxnSpPr>
        <p:spPr>
          <a:xfrm>
            <a:off x="3162332" y="1209431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Others_6"/>
          <p:cNvSpPr/>
          <p:nvPr>
            <p:custDataLst>
              <p:tags r:id="rId5"/>
            </p:custDataLst>
          </p:nvPr>
        </p:nvSpPr>
        <p:spPr>
          <a:xfrm>
            <a:off x="2982332" y="1128461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6" name="MH_Entry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29033" y="1175158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静态网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页数据的采集与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Number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57467" y="1214051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3.1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MH_Others_7"/>
          <p:cNvCxnSpPr>
            <a:stCxn id="29" idx="6"/>
          </p:cNvCxnSpPr>
          <p:nvPr>
            <p:custDataLst>
              <p:tags r:id="rId8"/>
            </p:custDataLst>
          </p:nvPr>
        </p:nvCxnSpPr>
        <p:spPr>
          <a:xfrm>
            <a:off x="3162332" y="2131423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s_8"/>
          <p:cNvSpPr/>
          <p:nvPr>
            <p:custDataLst>
              <p:tags r:id="rId9"/>
            </p:custDataLst>
          </p:nvPr>
        </p:nvSpPr>
        <p:spPr>
          <a:xfrm>
            <a:off x="2982332" y="2050453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0" name="MH_Entry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29033" y="2097150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文档的下载</a:t>
            </a:r>
          </a:p>
        </p:txBody>
      </p:sp>
      <p:sp>
        <p:nvSpPr>
          <p:cNvPr id="31" name="MH_Number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657467" y="2136043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3.2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MH_Others_9"/>
          <p:cNvCxnSpPr>
            <a:stCxn id="34" idx="6"/>
          </p:cNvCxnSpPr>
          <p:nvPr>
            <p:custDataLst>
              <p:tags r:id="rId12"/>
            </p:custDataLst>
          </p:nvPr>
        </p:nvCxnSpPr>
        <p:spPr>
          <a:xfrm>
            <a:off x="3162332" y="3053415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H_Others_10"/>
          <p:cNvSpPr/>
          <p:nvPr>
            <p:custDataLst>
              <p:tags r:id="rId13"/>
            </p:custDataLst>
          </p:nvPr>
        </p:nvSpPr>
        <p:spPr>
          <a:xfrm>
            <a:off x="2982332" y="2972445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5" name="MH_Entry_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29033" y="3019142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增强的网页采集策略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MH_Number_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657467" y="3058035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3.3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8" name="MH_Others_11"/>
          <p:cNvCxnSpPr>
            <a:stCxn id="39" idx="6"/>
          </p:cNvCxnSpPr>
          <p:nvPr>
            <p:custDataLst>
              <p:tags r:id="rId16"/>
            </p:custDataLst>
          </p:nvPr>
        </p:nvCxnSpPr>
        <p:spPr>
          <a:xfrm>
            <a:off x="3162332" y="3975407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H_Others_12"/>
          <p:cNvSpPr/>
          <p:nvPr>
            <p:custDataLst>
              <p:tags r:id="rId17"/>
            </p:custDataLst>
          </p:nvPr>
        </p:nvSpPr>
        <p:spPr>
          <a:xfrm>
            <a:off x="2982332" y="3894437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0" name="MH_Entry_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629033" y="3941134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手机端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数据的捕捉与处理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MH_Number_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657467" y="3980027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3.4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MH_Others_13"/>
          <p:cNvCxnSpPr>
            <a:stCxn id="44" idx="6"/>
          </p:cNvCxnSpPr>
          <p:nvPr>
            <p:custDataLst>
              <p:tags r:id="rId20"/>
            </p:custDataLst>
          </p:nvPr>
        </p:nvCxnSpPr>
        <p:spPr>
          <a:xfrm>
            <a:off x="3162332" y="4897398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H_Others_14"/>
          <p:cNvSpPr/>
          <p:nvPr>
            <p:custDataLst>
              <p:tags r:id="rId21"/>
            </p:custDataLst>
          </p:nvPr>
        </p:nvSpPr>
        <p:spPr>
          <a:xfrm>
            <a:off x="2982332" y="4816428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5" name="MH_Entry_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629033" y="4863125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服务获取数据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MH_Number_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657467" y="4902018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3.5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60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</a:t>
            </a:r>
            <a:r>
              <a:rPr lang="zh-CN" altLang="en-US" dirty="0" smtClean="0"/>
              <a:t>语言爬虫设计方法论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3" y="1345700"/>
            <a:ext cx="8577750" cy="50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静态数据的采集和处理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04967" y="1392071"/>
            <a:ext cx="205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读取网页源码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4967" y="2458871"/>
            <a:ext cx="205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解析定位节点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4967" y="3525671"/>
            <a:ext cx="205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提取目标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04967" y="4592471"/>
            <a:ext cx="205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数据格式处理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4967" y="5659271"/>
            <a:ext cx="205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输出数据文件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4068504" y="1916330"/>
            <a:ext cx="532263" cy="479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4068503" y="3001411"/>
            <a:ext cx="532263" cy="479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4068502" y="4086492"/>
            <a:ext cx="532263" cy="479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4068501" y="5171573"/>
            <a:ext cx="532263" cy="479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7540" y="1389850"/>
            <a:ext cx="236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ead_html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)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03387" y="2458871"/>
            <a:ext cx="2846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html_nodes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)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70894" y="3341006"/>
            <a:ext cx="2138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html_text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)</a:t>
            </a:r>
          </a:p>
          <a:p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html_attr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)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3387" y="4407804"/>
            <a:ext cx="2846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str_extract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)</a:t>
            </a:r>
          </a:p>
          <a:p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str_match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)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43174" y="5651167"/>
            <a:ext cx="205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write.csv( )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44200" y="2458870"/>
            <a:ext cx="109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rvest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84256" y="4592471"/>
            <a:ext cx="123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stringr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84255" y="5655053"/>
            <a:ext cx="123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Rbase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左大括号 24"/>
          <p:cNvSpPr/>
          <p:nvPr/>
        </p:nvSpPr>
        <p:spPr>
          <a:xfrm>
            <a:off x="2228036" y="1760706"/>
            <a:ext cx="951892" cy="1896894"/>
          </a:xfrm>
          <a:prstGeom prst="leftBrace">
            <a:avLst>
              <a:gd name="adj1" fmla="val 8333"/>
              <a:gd name="adj2" fmla="val 510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21" idx="3"/>
            <a:endCxn id="6" idx="1"/>
          </p:cNvCxnSpPr>
          <p:nvPr/>
        </p:nvCxnSpPr>
        <p:spPr>
          <a:xfrm>
            <a:off x="2419350" y="4823304"/>
            <a:ext cx="885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2" idx="3"/>
            <a:endCxn id="7" idx="1"/>
          </p:cNvCxnSpPr>
          <p:nvPr/>
        </p:nvCxnSpPr>
        <p:spPr>
          <a:xfrm>
            <a:off x="2419349" y="5885886"/>
            <a:ext cx="885618" cy="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4" idx="3"/>
            <a:endCxn id="14" idx="1"/>
          </p:cNvCxnSpPr>
          <p:nvPr/>
        </p:nvCxnSpPr>
        <p:spPr>
          <a:xfrm>
            <a:off x="5364305" y="2689704"/>
            <a:ext cx="539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3"/>
            <a:endCxn id="18" idx="1"/>
          </p:cNvCxnSpPr>
          <p:nvPr/>
        </p:nvCxnSpPr>
        <p:spPr>
          <a:xfrm flipV="1">
            <a:off x="5364305" y="5882000"/>
            <a:ext cx="678869" cy="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左大括号 35"/>
          <p:cNvSpPr/>
          <p:nvPr/>
        </p:nvSpPr>
        <p:spPr>
          <a:xfrm>
            <a:off x="5500050" y="3508653"/>
            <a:ext cx="403338" cy="505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5493222" y="4592471"/>
            <a:ext cx="403338" cy="505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左大括号 37"/>
          <p:cNvSpPr/>
          <p:nvPr/>
        </p:nvSpPr>
        <p:spPr>
          <a:xfrm>
            <a:off x="653577" y="1507486"/>
            <a:ext cx="530677" cy="44980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大括号 38"/>
          <p:cNvSpPr/>
          <p:nvPr/>
        </p:nvSpPr>
        <p:spPr>
          <a:xfrm>
            <a:off x="7988573" y="1507486"/>
            <a:ext cx="413808" cy="4498034"/>
          </a:xfrm>
          <a:prstGeom prst="righ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995" y="3052168"/>
            <a:ext cx="5178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程序包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554362" y="3164033"/>
            <a:ext cx="51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5364305" y="1620682"/>
            <a:ext cx="539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3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3.1.1 </a:t>
            </a:r>
            <a:r>
              <a:rPr lang="zh-CN" altLang="en-US" dirty="0" smtClean="0"/>
              <a:t>网页读取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6285"/>
          <a:stretch/>
        </p:blipFill>
        <p:spPr>
          <a:xfrm>
            <a:off x="149751" y="1817947"/>
            <a:ext cx="4444194" cy="47819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751" y="1152940"/>
            <a:ext cx="4699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https://movie.douban.com/top250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47564" y="2408727"/>
            <a:ext cx="3991971" cy="360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函数定义：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read_html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(x, encoding = "", ...)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参数列表：</a:t>
            </a:r>
            <a:endParaRPr lang="zh-CN" altLang="en-US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x 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可以是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url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，本地路径，包含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html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的字符串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encoding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 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文档的编码形式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1173" y="1553050"/>
            <a:ext cx="2045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read_html</a:t>
            </a:r>
            <a:endParaRPr lang="zh-CN" altLang="en-US" sz="32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036024" y="1403853"/>
            <a:ext cx="0" cy="490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6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9156" y="350709"/>
            <a:ext cx="8071215" cy="601525"/>
          </a:xfrm>
        </p:spPr>
        <p:txBody>
          <a:bodyPr/>
          <a:lstStyle/>
          <a:p>
            <a:r>
              <a:rPr lang="en-US" altLang="zh-CN" dirty="0" smtClean="0"/>
              <a:t>3.1.1 </a:t>
            </a:r>
            <a:r>
              <a:rPr lang="zh-CN" altLang="en-US" dirty="0" smtClean="0"/>
              <a:t>网页读取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26967"/>
          <a:stretch/>
        </p:blipFill>
        <p:spPr>
          <a:xfrm>
            <a:off x="606492" y="3223866"/>
            <a:ext cx="8202996" cy="3224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2" y="1163597"/>
            <a:ext cx="8202996" cy="1312903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3522596" y="2605141"/>
            <a:ext cx="1924334" cy="490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5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3.1.2 </a:t>
            </a:r>
            <a:r>
              <a:rPr lang="zh-CN" altLang="en-US" dirty="0" smtClean="0"/>
              <a:t>节点定位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78" y="1078911"/>
            <a:ext cx="6009922" cy="55945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776"/>
            <a:ext cx="2570684" cy="383623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669558" y="3036626"/>
            <a:ext cx="327546" cy="1651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99517" y="5518592"/>
            <a:ext cx="1771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Chrome</a:t>
            </a:r>
          </a:p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开发者工具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7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3.1.2 </a:t>
            </a:r>
            <a:r>
              <a:rPr lang="zh-CN" altLang="en-US" dirty="0" smtClean="0"/>
              <a:t>节点定位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773787" y="1292706"/>
            <a:ext cx="2252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html_nodes</a:t>
            </a:r>
            <a:endParaRPr lang="zh-CN" altLang="en-US" sz="32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1431" y="2031068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函数定义：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html_nodes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(x, 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css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xpath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参数列表：</a:t>
            </a:r>
            <a:endParaRPr lang="zh-CN" altLang="en-US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x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完整的文档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effectLst/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css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xpath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要收集的节点。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c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ss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 selector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class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用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“.”, id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用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“#”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与标签连接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, 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标签之间用空格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）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" y="1528549"/>
            <a:ext cx="4316902" cy="5035389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491431" y="1528549"/>
            <a:ext cx="0" cy="4858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3.1.3 </a:t>
            </a:r>
            <a:r>
              <a:rPr lang="zh-CN" altLang="en-US" dirty="0" smtClean="0"/>
              <a:t>信息提取</a:t>
            </a:r>
            <a:r>
              <a:rPr lang="en-US" altLang="zh-CN" dirty="0" smtClean="0"/>
              <a:t>-</a:t>
            </a:r>
            <a:r>
              <a:rPr lang="zh-CN" altLang="en-US" dirty="0" smtClean="0"/>
              <a:t>文本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" y="1164822"/>
            <a:ext cx="4630093" cy="55204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95274" y="2186687"/>
            <a:ext cx="3884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函数定义：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html_text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(x, trim = FALSE)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参数列表：</a:t>
            </a:r>
            <a:endParaRPr lang="zh-CN" altLang="en-US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x 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完整的文档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effectLst/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trim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如果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TRUE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则过滤前后的空格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11480" y="1303841"/>
            <a:ext cx="2252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html_text</a:t>
            </a:r>
            <a:r>
              <a:rPr lang="en-US" altLang="zh-CN" sz="3200" b="1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32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900826" y="1258654"/>
            <a:ext cx="0" cy="516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3.1.3 </a:t>
            </a:r>
            <a:r>
              <a:rPr lang="zh-CN" altLang="en-US" dirty="0" smtClean="0"/>
              <a:t>信息提取</a:t>
            </a:r>
            <a:r>
              <a:rPr lang="en-US" altLang="zh-CN" dirty="0" smtClean="0"/>
              <a:t>-</a:t>
            </a:r>
            <a:r>
              <a:rPr lang="zh-CN" altLang="en-US" dirty="0" smtClean="0"/>
              <a:t>正则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40134" b="45683"/>
          <a:stretch/>
        </p:blipFill>
        <p:spPr>
          <a:xfrm>
            <a:off x="144694" y="1328939"/>
            <a:ext cx="4582943" cy="21026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53503"/>
          <a:stretch/>
        </p:blipFill>
        <p:spPr>
          <a:xfrm>
            <a:off x="144695" y="3706323"/>
            <a:ext cx="4582943" cy="264557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843067" y="1258654"/>
            <a:ext cx="0" cy="516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095274" y="2186687"/>
            <a:ext cx="3884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函数定义</a:t>
            </a:r>
            <a:r>
              <a:rPr lang="en-US" altLang="zh-CN" sz="2400" b="1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: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str_extract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string, pattern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参数列表：</a:t>
            </a:r>
            <a:endParaRPr lang="zh-CN" altLang="en-US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string 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字符串（向量）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effectLst/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pattern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寻找的模式（正则表达式）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11480" y="1303841"/>
            <a:ext cx="2666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3200" b="1" dirty="0" err="1" smtClean="0">
                <a:solidFill>
                  <a:srgbClr val="00B05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tr_extract</a:t>
            </a:r>
            <a:r>
              <a:rPr lang="en-US" altLang="zh-CN" sz="3200" b="1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32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3.1.3 </a:t>
            </a:r>
            <a:r>
              <a:rPr lang="zh-CN" altLang="en-US" dirty="0" smtClean="0"/>
              <a:t>信息提取</a:t>
            </a:r>
            <a:r>
              <a:rPr lang="en-US" altLang="zh-CN" dirty="0" smtClean="0"/>
              <a:t>-</a:t>
            </a:r>
            <a:r>
              <a:rPr lang="zh-CN" altLang="en-US" dirty="0" smtClean="0"/>
              <a:t>链接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2" y="1335773"/>
            <a:ext cx="4532337" cy="50923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33414" y="2409060"/>
            <a:ext cx="41013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函数定义：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html_attr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(x, name, default = 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NA_character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参数列表：</a:t>
            </a:r>
            <a:endParaRPr lang="zh-CN" altLang="en-US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x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完整的文档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name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要提取的属性名</a:t>
            </a:r>
            <a:endParaRPr lang="zh-CN" altLang="en-US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80284" y="1408735"/>
            <a:ext cx="2045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html_attr</a:t>
            </a:r>
            <a:endParaRPr lang="zh-CN" altLang="en-US" sz="32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872251" y="1334065"/>
            <a:ext cx="0" cy="509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4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s_1"/>
          <p:cNvSpPr/>
          <p:nvPr>
            <p:custDataLst>
              <p:tags r:id="rId2"/>
            </p:custDataLst>
          </p:nvPr>
        </p:nvSpPr>
        <p:spPr>
          <a:xfrm>
            <a:off x="3639097" y="3420"/>
            <a:ext cx="198308" cy="6854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1" name="MH_Others_2"/>
          <p:cNvSpPr txBox="1"/>
          <p:nvPr>
            <p:custDataLst>
              <p:tags r:id="rId3"/>
            </p:custDataLst>
          </p:nvPr>
        </p:nvSpPr>
        <p:spPr>
          <a:xfrm>
            <a:off x="505232" y="2114537"/>
            <a:ext cx="2707298" cy="286383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en-US" altLang="zh-CN" sz="48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Crawler</a:t>
            </a:r>
          </a:p>
          <a:p>
            <a:pPr algn="ctr"/>
            <a:r>
              <a:rPr lang="zh-CN" altLang="en-US" sz="48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前世</a:t>
            </a:r>
            <a:r>
              <a:rPr lang="zh-CN" altLang="en-US" sz="48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今生</a:t>
            </a:r>
          </a:p>
          <a:p>
            <a:pPr algn="ctr"/>
            <a:endParaRPr lang="zh-CN" altLang="en-US" sz="4800" b="1" dirty="0">
              <a:solidFill>
                <a:schemeClr val="tx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MH_Others_5"/>
          <p:cNvCxnSpPr>
            <a:stCxn id="5" idx="6"/>
          </p:cNvCxnSpPr>
          <p:nvPr>
            <p:custDataLst>
              <p:tags r:id="rId4"/>
            </p:custDataLst>
          </p:nvPr>
        </p:nvCxnSpPr>
        <p:spPr>
          <a:xfrm>
            <a:off x="3828251" y="1209431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Others_6"/>
          <p:cNvSpPr/>
          <p:nvPr>
            <p:custDataLst>
              <p:tags r:id="rId5"/>
            </p:custDataLst>
          </p:nvPr>
        </p:nvSpPr>
        <p:spPr>
          <a:xfrm>
            <a:off x="3648251" y="1128461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6" name="MH_Entry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85623" y="1175158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浪潮之巅：从微软到谷歌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MH_Number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323386" y="1214051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.1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MH_Others_7"/>
          <p:cNvCxnSpPr>
            <a:stCxn id="29" idx="6"/>
          </p:cNvCxnSpPr>
          <p:nvPr>
            <p:custDataLst>
              <p:tags r:id="rId8"/>
            </p:custDataLst>
          </p:nvPr>
        </p:nvCxnSpPr>
        <p:spPr>
          <a:xfrm>
            <a:off x="3828251" y="2131423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s_8"/>
          <p:cNvSpPr/>
          <p:nvPr>
            <p:custDataLst>
              <p:tags r:id="rId9"/>
            </p:custDataLst>
          </p:nvPr>
        </p:nvSpPr>
        <p:spPr>
          <a:xfrm>
            <a:off x="3648251" y="2050453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0" name="MH_Entry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185623" y="2097150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数学之美：图论和网络爬虫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MH_Number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23386" y="2136043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.2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MH_Others_9"/>
          <p:cNvCxnSpPr>
            <a:stCxn id="34" idx="6"/>
          </p:cNvCxnSpPr>
          <p:nvPr>
            <p:custDataLst>
              <p:tags r:id="rId12"/>
            </p:custDataLst>
          </p:nvPr>
        </p:nvCxnSpPr>
        <p:spPr>
          <a:xfrm>
            <a:off x="3828251" y="3053415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H_Others_10"/>
          <p:cNvSpPr/>
          <p:nvPr>
            <p:custDataLst>
              <p:tags r:id="rId13"/>
            </p:custDataLst>
          </p:nvPr>
        </p:nvSpPr>
        <p:spPr>
          <a:xfrm>
            <a:off x="3648251" y="2972445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5" name="MH_Entry_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185623" y="3019142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爬虫程序开发工具一览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MH_Number_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323386" y="3058035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.3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8" name="MH_Others_11"/>
          <p:cNvCxnSpPr>
            <a:stCxn id="39" idx="6"/>
          </p:cNvCxnSpPr>
          <p:nvPr>
            <p:custDataLst>
              <p:tags r:id="rId16"/>
            </p:custDataLst>
          </p:nvPr>
        </p:nvCxnSpPr>
        <p:spPr>
          <a:xfrm>
            <a:off x="3828251" y="3975407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H_Others_12"/>
          <p:cNvSpPr/>
          <p:nvPr>
            <p:custDataLst>
              <p:tags r:id="rId17"/>
            </p:custDataLst>
          </p:nvPr>
        </p:nvSpPr>
        <p:spPr>
          <a:xfrm>
            <a:off x="3648251" y="3894437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0" name="MH_Entry_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185623" y="3941134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移动互联网的信息孤岛现象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MH_Number_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23386" y="3980027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.4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MH_Others_13"/>
          <p:cNvCxnSpPr>
            <a:stCxn id="44" idx="6"/>
          </p:cNvCxnSpPr>
          <p:nvPr>
            <p:custDataLst>
              <p:tags r:id="rId20"/>
            </p:custDataLst>
          </p:nvPr>
        </p:nvCxnSpPr>
        <p:spPr>
          <a:xfrm>
            <a:off x="3828251" y="4897398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H_Others_14"/>
          <p:cNvSpPr/>
          <p:nvPr>
            <p:custDataLst>
              <p:tags r:id="rId21"/>
            </p:custDataLst>
          </p:nvPr>
        </p:nvSpPr>
        <p:spPr>
          <a:xfrm>
            <a:off x="3648251" y="4816428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5" name="MH_Entry_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185623" y="4863125"/>
            <a:ext cx="4454922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信息再整合的发展现状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MH_Number_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23386" y="4902018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.5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58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3.2.1 </a:t>
            </a:r>
            <a:r>
              <a:rPr lang="zh-CN" altLang="en-US" dirty="0" smtClean="0"/>
              <a:t>互联网文档下载</a:t>
            </a:r>
            <a:r>
              <a:rPr lang="en-US" altLang="zh-CN" dirty="0" smtClean="0"/>
              <a:t>-URL</a:t>
            </a:r>
            <a:r>
              <a:rPr lang="zh-CN" altLang="en-US" dirty="0"/>
              <a:t>获取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4206"/>
          <a:stretch/>
        </p:blipFill>
        <p:spPr>
          <a:xfrm>
            <a:off x="171722" y="1285012"/>
            <a:ext cx="5218596" cy="52300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32777" y="1256437"/>
            <a:ext cx="36012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html &lt;-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read_html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("https://www.sohu.com/a/218607373_267160")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urls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&lt;- html %&gt;%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html_nodes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("article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") %&gt;%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html_attr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urls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32777" y="5100935"/>
            <a:ext cx="3429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"http://5b0988e595225.cdn.sohucs.com/images/20180124/4b8cb8749268419f89735d5700e49080.jpeg"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800018" y="4701332"/>
            <a:ext cx="895350" cy="3860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3.2.2 </a:t>
            </a:r>
            <a:r>
              <a:rPr lang="zh-CN" altLang="en-US" dirty="0" smtClean="0"/>
              <a:t>互联网文档下载</a:t>
            </a:r>
            <a:r>
              <a:rPr lang="en-US" altLang="zh-CN" dirty="0" smtClean="0"/>
              <a:t>-</a:t>
            </a:r>
            <a:r>
              <a:rPr lang="zh-CN" altLang="en-US" dirty="0" smtClean="0"/>
              <a:t>资源下载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46486" y="1713012"/>
            <a:ext cx="40975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函数定义：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download.file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url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destfile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method)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参数列表：</a:t>
            </a:r>
            <a:endParaRPr lang="zh-CN" altLang="en-US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url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资源下载地址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effectLst/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destfile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文件存储地址及名称</a:t>
            </a:r>
            <a:endParaRPr lang="zh-CN" altLang="en-US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method 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文件下载的方式（影响下载成功与否）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58792" y="1095940"/>
            <a:ext cx="28729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3200" b="1" dirty="0" err="1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ownload.file</a:t>
            </a:r>
            <a:endParaRPr lang="zh-CN" altLang="en-US" sz="32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872251" y="1334065"/>
            <a:ext cx="0" cy="509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r="18001"/>
          <a:stretch/>
        </p:blipFill>
        <p:spPr>
          <a:xfrm>
            <a:off x="175945" y="1264595"/>
            <a:ext cx="4609189" cy="26724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5" y="4122366"/>
            <a:ext cx="4609189" cy="25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6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3870" y="1482655"/>
            <a:ext cx="3518580" cy="245724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AJAX</a:t>
            </a:r>
            <a:r>
              <a:rPr lang="zh-CN" altLang="en-US" dirty="0"/>
              <a:t>增强的网页采集</a:t>
            </a:r>
            <a:r>
              <a:rPr lang="zh-CN" altLang="en-US" dirty="0" smtClean="0"/>
              <a:t>策略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04" y="1002711"/>
            <a:ext cx="7296729" cy="28800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63128" y="1482655"/>
            <a:ext cx="2570539" cy="245724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31038" y="6252179"/>
            <a:ext cx="455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AJAX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增强的网页采集步骤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70" y="4854157"/>
            <a:ext cx="1595789" cy="13942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739" y="4854157"/>
            <a:ext cx="1609032" cy="139425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851" y="4854157"/>
            <a:ext cx="1560816" cy="139425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439659" y="4023189"/>
            <a:ext cx="455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采用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XHR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的用户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服务器通信流程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2524125" y="5314950"/>
            <a:ext cx="116205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5510786" y="5314950"/>
            <a:ext cx="116205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</a:t>
            </a:r>
            <a:r>
              <a:rPr lang="zh-CN" altLang="en-US" dirty="0"/>
              <a:t>软件</a:t>
            </a:r>
            <a:r>
              <a:rPr lang="zh-CN" altLang="en-US" dirty="0" smtClean="0"/>
              <a:t>安装与配置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1920" y="1685480"/>
            <a:ext cx="2704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）下载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与安装</a:t>
            </a:r>
          </a:p>
        </p:txBody>
      </p:sp>
      <p:sp>
        <p:nvSpPr>
          <p:cNvPr id="4" name="矩形 3"/>
          <p:cNvSpPr/>
          <p:nvPr/>
        </p:nvSpPr>
        <p:spPr>
          <a:xfrm>
            <a:off x="3634929" y="1041249"/>
            <a:ext cx="460847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 smtClean="0">
                <a:latin typeface="+mj-ea"/>
                <a:ea typeface="+mj-ea"/>
                <a:hlinkClick r:id="rId2"/>
              </a:rPr>
              <a:t>Selenium</a:t>
            </a:r>
            <a:r>
              <a:rPr lang="zh-CN" altLang="en-US" sz="2400" dirty="0" smtClean="0">
                <a:latin typeface="+mj-ea"/>
                <a:ea typeface="+mj-ea"/>
                <a:hlinkClick r:id="rId2"/>
              </a:rPr>
              <a:t>（自动化测试工具）</a:t>
            </a:r>
            <a:r>
              <a:rPr lang="en-US" altLang="zh-CN" sz="2400" dirty="0" smtClean="0">
                <a:latin typeface="+mj-ea"/>
                <a:ea typeface="+mj-ea"/>
                <a:hlinkClick r:id="rId2"/>
              </a:rPr>
              <a:t> 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 smtClean="0">
                <a:latin typeface="+mj-ea"/>
                <a:ea typeface="+mj-ea"/>
              </a:rPr>
              <a:t>Chrome</a:t>
            </a:r>
            <a:r>
              <a:rPr lang="zh-CN" altLang="en-US" sz="2400" dirty="0" smtClean="0">
                <a:latin typeface="+mj-ea"/>
                <a:ea typeface="+mj-ea"/>
              </a:rPr>
              <a:t>浏览器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 smtClean="0">
                <a:latin typeface="+mj-ea"/>
                <a:ea typeface="+mj-ea"/>
                <a:hlinkClick r:id="rId3"/>
              </a:rPr>
              <a:t>Chrome</a:t>
            </a:r>
            <a:r>
              <a:rPr lang="zh-CN" altLang="en-US" sz="2400" dirty="0" smtClean="0">
                <a:latin typeface="+mj-ea"/>
                <a:ea typeface="+mj-ea"/>
                <a:hlinkClick r:id="rId3"/>
              </a:rPr>
              <a:t>驱动</a:t>
            </a:r>
            <a:endParaRPr lang="zh-CN" altLang="en-US" sz="2400" dirty="0"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591198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41050" y="5931035"/>
            <a:ext cx="9136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参考资料</a:t>
            </a:r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CN" b="1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R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语言爬取动态网页：使用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RSelenium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包和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Rwebdriver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包的前期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准备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R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语言利用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RSelenium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包或者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Rwebdriver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模拟浏览器爬取异步加载等难爬取的网页信息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1511" y="4034417"/>
            <a:ext cx="2825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）配置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Java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环境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265" y="2872852"/>
            <a:ext cx="5473456" cy="25679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431777" y="546937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Java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环境配置成功提示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1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</a:t>
            </a:r>
            <a:r>
              <a:rPr lang="zh-CN" altLang="en-US" dirty="0" smtClean="0"/>
              <a:t>软件安装与配置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83109" y="1914042"/>
            <a:ext cx="3181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（</a:t>
            </a:r>
            <a:r>
              <a:rPr lang="en-US" altLang="zh-CN" sz="2400" dirty="0" smtClean="0">
                <a:latin typeface="+mj-ea"/>
                <a:ea typeface="+mj-ea"/>
              </a:rPr>
              <a:t>3</a:t>
            </a:r>
            <a:r>
              <a:rPr lang="zh-CN" altLang="en-US" sz="2400" dirty="0" smtClean="0">
                <a:latin typeface="+mj-ea"/>
                <a:ea typeface="+mj-ea"/>
              </a:rPr>
              <a:t>）配置</a:t>
            </a:r>
            <a:r>
              <a:rPr lang="en-US" altLang="zh-CN" sz="2400" dirty="0" smtClean="0">
                <a:latin typeface="+mj-ea"/>
                <a:ea typeface="+mj-ea"/>
              </a:rPr>
              <a:t>selenium</a:t>
            </a:r>
            <a:r>
              <a:rPr lang="zh-CN" altLang="en-US" sz="2400" dirty="0" smtClean="0">
                <a:latin typeface="+mj-ea"/>
                <a:ea typeface="+mj-ea"/>
              </a:rPr>
              <a:t>与</a:t>
            </a:r>
            <a:r>
              <a:rPr lang="en-US" altLang="zh-CN" sz="2400" dirty="0" smtClean="0">
                <a:latin typeface="+mj-ea"/>
                <a:ea typeface="+mj-ea"/>
              </a:rPr>
              <a:t>Chrome</a:t>
            </a:r>
            <a:r>
              <a:rPr lang="zh-CN" altLang="en-US" sz="2400" dirty="0" smtClean="0">
                <a:latin typeface="+mj-ea"/>
                <a:ea typeface="+mj-ea"/>
              </a:rPr>
              <a:t>驱动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5999"/>
          <a:stretch/>
        </p:blipFill>
        <p:spPr>
          <a:xfrm>
            <a:off x="4071486" y="4093818"/>
            <a:ext cx="4815338" cy="25491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7414" y="4391770"/>
            <a:ext cx="37124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java -</a:t>
            </a:r>
            <a:r>
              <a:rPr lang="en-US" altLang="zh-CN" sz="2400" dirty="0" err="1" smtClean="0"/>
              <a:t>Dwebdriver.chrome.dri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ver</a:t>
            </a:r>
            <a:r>
              <a:rPr lang="en-US" altLang="zh-CN" sz="2400" dirty="0"/>
              <a:t>="</a:t>
            </a:r>
            <a:r>
              <a:rPr lang="en-US" altLang="zh-CN" sz="2400" dirty="0">
                <a:solidFill>
                  <a:srgbClr val="00B050"/>
                </a:solidFill>
              </a:rPr>
              <a:t>D:\</a:t>
            </a:r>
            <a:r>
              <a:rPr lang="en-US" altLang="zh-CN" sz="2400" dirty="0" smtClean="0">
                <a:solidFill>
                  <a:srgbClr val="00B050"/>
                </a:solidFill>
              </a:rPr>
              <a:t>work\R-3.5.1\librar</a:t>
            </a: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y\</a:t>
            </a:r>
            <a:r>
              <a:rPr lang="en-US" altLang="zh-CN" sz="2400" dirty="0" err="1" smtClean="0">
                <a:solidFill>
                  <a:srgbClr val="00B050"/>
                </a:solidFill>
              </a:rPr>
              <a:t>RSelenium</a:t>
            </a:r>
            <a:r>
              <a:rPr lang="en-US" altLang="zh-CN" sz="2400" dirty="0" smtClean="0">
                <a:solidFill>
                  <a:srgbClr val="00B050"/>
                </a:solidFill>
              </a:rPr>
              <a:t>\chromedriver.exe</a:t>
            </a:r>
            <a:r>
              <a:rPr lang="en-US" altLang="zh-CN" sz="2400" dirty="0"/>
              <a:t>" -jar </a:t>
            </a:r>
            <a:r>
              <a:rPr lang="en-US" altLang="zh-CN" sz="2400" dirty="0">
                <a:solidFill>
                  <a:srgbClr val="FF0000"/>
                </a:solidFill>
              </a:rPr>
              <a:t>D:\</a:t>
            </a:r>
            <a:r>
              <a:rPr lang="en-US" altLang="zh-CN" sz="2400" dirty="0" smtClean="0">
                <a:solidFill>
                  <a:srgbClr val="FF0000"/>
                </a:solidFill>
              </a:rPr>
              <a:t>work\R-3.5.1\li</a:t>
            </a:r>
          </a:p>
          <a:p>
            <a:r>
              <a:rPr lang="en-US" altLang="zh-CN" sz="2400" dirty="0" err="1" smtClean="0">
                <a:solidFill>
                  <a:srgbClr val="FF0000"/>
                </a:solidFill>
              </a:rPr>
              <a:t>brary</a:t>
            </a:r>
            <a:r>
              <a:rPr lang="en-US" altLang="zh-CN" sz="2400" dirty="0" smtClean="0">
                <a:solidFill>
                  <a:srgbClr val="FF0000"/>
                </a:solidFill>
              </a:rPr>
              <a:t>\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RSelenium</a:t>
            </a:r>
            <a:r>
              <a:rPr lang="en-US" altLang="zh-CN" sz="2400" dirty="0" smtClean="0">
                <a:solidFill>
                  <a:srgbClr val="FF0000"/>
                </a:solidFill>
              </a:rPr>
              <a:t>\selenium-server-standalone-3.8.1.jar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811" y="1110097"/>
            <a:ext cx="4741647" cy="24388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3108" y="3532198"/>
            <a:ext cx="3181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（</a:t>
            </a:r>
            <a:r>
              <a:rPr lang="en-US" altLang="zh-CN" sz="2400" dirty="0" smtClean="0">
                <a:latin typeface="+mj-ea"/>
                <a:ea typeface="+mj-ea"/>
              </a:rPr>
              <a:t>4</a:t>
            </a:r>
            <a:r>
              <a:rPr lang="zh-CN" altLang="en-US" sz="2400" dirty="0" smtClean="0">
                <a:latin typeface="+mj-ea"/>
                <a:ea typeface="+mj-ea"/>
              </a:rPr>
              <a:t>）运行</a:t>
            </a:r>
            <a:r>
              <a:rPr lang="en-US" altLang="zh-CN" sz="2400" dirty="0" smtClean="0">
                <a:latin typeface="+mj-ea"/>
                <a:ea typeface="+mj-ea"/>
              </a:rPr>
              <a:t>selenium</a:t>
            </a:r>
            <a:r>
              <a:rPr lang="zh-CN" altLang="en-US" sz="2400" dirty="0" smtClean="0">
                <a:latin typeface="+mj-ea"/>
                <a:ea typeface="+mj-ea"/>
              </a:rPr>
              <a:t>（</a:t>
            </a:r>
            <a:r>
              <a:rPr lang="en-US" altLang="zh-CN" sz="2400" dirty="0" smtClean="0">
                <a:latin typeface="+mj-ea"/>
                <a:ea typeface="+mj-ea"/>
              </a:rPr>
              <a:t>CMD</a:t>
            </a:r>
            <a:r>
              <a:rPr lang="zh-CN" altLang="en-US" sz="2400" dirty="0" smtClean="0">
                <a:latin typeface="+mj-ea"/>
                <a:ea typeface="+mj-ea"/>
              </a:rPr>
              <a:t>命令）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14825" y="3295650"/>
            <a:ext cx="1733550" cy="2365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</a:t>
            </a:r>
            <a:r>
              <a:rPr lang="zh-CN" altLang="en-US" dirty="0" smtClean="0"/>
              <a:t>模拟浏览器操作</a:t>
            </a:r>
            <a:r>
              <a:rPr lang="en-US" altLang="zh-CN" dirty="0" smtClean="0"/>
              <a:t>-</a:t>
            </a:r>
            <a:r>
              <a:rPr lang="zh-CN" altLang="en-US" dirty="0" smtClean="0"/>
              <a:t>启动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4671" y="1067451"/>
            <a:ext cx="87993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library(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RSelenium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操控浏览器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library(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rvest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解析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HTML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文档</a:t>
            </a:r>
            <a:endParaRPr lang="zh-CN" altLang="en-US" sz="2400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remDr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&lt;- 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remoteDriver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browserName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= "chrome") 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建立与浏览器的连接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remDr$open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打开远程操控的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浏览器</a:t>
            </a:r>
            <a:endParaRPr lang="en-US" altLang="zh-CN" sz="2400" dirty="0" smtClean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remDr$navigate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(“https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://www.haodf.com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/”) 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跳转到好大夫在线网站</a:t>
            </a:r>
            <a:endParaRPr lang="zh-CN" altLang="en-US" sz="2400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r="30469" b="40955"/>
          <a:stretch/>
        </p:blipFill>
        <p:spPr>
          <a:xfrm>
            <a:off x="344671" y="3887982"/>
            <a:ext cx="8585590" cy="28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3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3.3.2 </a:t>
            </a:r>
            <a:r>
              <a:rPr lang="zh-CN" altLang="en-US" dirty="0"/>
              <a:t>模拟浏览器操作</a:t>
            </a:r>
            <a:r>
              <a:rPr lang="en-US" altLang="zh-CN" dirty="0"/>
              <a:t>-</a:t>
            </a:r>
            <a:r>
              <a:rPr lang="zh-CN" altLang="en-US" dirty="0"/>
              <a:t>点击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-152" t="-2122" r="4431" b="32703"/>
          <a:stretch/>
        </p:blipFill>
        <p:spPr>
          <a:xfrm>
            <a:off x="1381125" y="1283074"/>
            <a:ext cx="6172199" cy="53011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53324" y="2415404"/>
            <a:ext cx="14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保持不变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3677" y="5341979"/>
            <a:ext cx="14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默认选项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24749" y="5572812"/>
            <a:ext cx="147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可选选项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685925" y="3933667"/>
            <a:ext cx="990600" cy="68027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16" name="肘形连接符 15"/>
          <p:cNvCxnSpPr>
            <a:stCxn id="12" idx="2"/>
            <a:endCxn id="5" idx="0"/>
          </p:cNvCxnSpPr>
          <p:nvPr/>
        </p:nvCxnSpPr>
        <p:spPr>
          <a:xfrm rot="10800000" flipV="1">
            <a:off x="714511" y="4273803"/>
            <a:ext cx="971414" cy="1068175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endCxn id="4" idx="0"/>
          </p:cNvCxnSpPr>
          <p:nvPr/>
        </p:nvCxnSpPr>
        <p:spPr>
          <a:xfrm rot="16200000" flipH="1">
            <a:off x="7505291" y="1629182"/>
            <a:ext cx="805679" cy="766763"/>
          </a:xfrm>
          <a:prstGeom prst="bentConnector3">
            <a:avLst>
              <a:gd name="adj1" fmla="val 34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endCxn id="6" idx="0"/>
          </p:cNvCxnSpPr>
          <p:nvPr/>
        </p:nvCxnSpPr>
        <p:spPr>
          <a:xfrm>
            <a:off x="6105525" y="4273803"/>
            <a:ext cx="2157412" cy="129900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7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</a:t>
            </a:r>
            <a:r>
              <a:rPr lang="zh-CN" altLang="en-US" dirty="0" smtClean="0"/>
              <a:t>模拟</a:t>
            </a:r>
            <a:r>
              <a:rPr lang="zh-CN" altLang="en-US" dirty="0"/>
              <a:t>浏览器操作</a:t>
            </a:r>
            <a:r>
              <a:rPr lang="en-US" altLang="zh-CN" dirty="0" smtClean="0"/>
              <a:t>-</a:t>
            </a:r>
            <a:r>
              <a:rPr lang="zh-CN" altLang="en-US" dirty="0"/>
              <a:t>点击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561" b="53097"/>
          <a:stretch/>
        </p:blipFill>
        <p:spPr>
          <a:xfrm>
            <a:off x="505097" y="1218015"/>
            <a:ext cx="8216947" cy="49824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83141" y="6248068"/>
            <a:ext cx="471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使用静态方法抓取医院名称列表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33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3.3.2 </a:t>
            </a:r>
            <a:r>
              <a:rPr lang="zh-CN" altLang="en-US" dirty="0"/>
              <a:t>模拟浏览器操作</a:t>
            </a:r>
            <a:r>
              <a:rPr lang="en-US" altLang="zh-CN" dirty="0"/>
              <a:t>-</a:t>
            </a:r>
            <a:r>
              <a:rPr lang="zh-CN" altLang="en-US" dirty="0"/>
              <a:t>点击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-206" t="46903"/>
          <a:stretch/>
        </p:blipFill>
        <p:spPr>
          <a:xfrm>
            <a:off x="575584" y="1161583"/>
            <a:ext cx="8000728" cy="51080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83141" y="6269652"/>
            <a:ext cx="471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使用动态方法抓取医院名称列表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7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</a:t>
            </a:r>
            <a:r>
              <a:rPr lang="zh-CN" altLang="en-US" dirty="0" smtClean="0"/>
              <a:t>模拟</a:t>
            </a:r>
            <a:r>
              <a:rPr lang="zh-CN" altLang="en-US" dirty="0"/>
              <a:t>浏览器操作</a:t>
            </a:r>
            <a:r>
              <a:rPr lang="en-US" altLang="zh-CN" dirty="0"/>
              <a:t>-</a:t>
            </a:r>
            <a:r>
              <a:rPr lang="zh-CN" altLang="en-US" dirty="0"/>
              <a:t>登录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73" y="4781410"/>
            <a:ext cx="6719001" cy="1906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00" y="1149952"/>
            <a:ext cx="5304415" cy="2879123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4016018" y="4271566"/>
            <a:ext cx="1489432" cy="3766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67125" y="6096000"/>
            <a:ext cx="254317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2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浪潮之巅：从微软到谷歌</a:t>
            </a:r>
            <a:endParaRPr lang="zh-CN" altLang="en-US" dirty="0"/>
          </a:p>
        </p:txBody>
      </p:sp>
      <p:pic>
        <p:nvPicPr>
          <p:cNvPr id="1026" name="Picture 2" descr="https://gss0.bdstatic.com/94o3dSag_xI4khGkpoWK1HF6hhy/baike/w%3D268%3Bg%3D0/sign=a5b20d7aed1190ef01fb95d9f620fa2b/4bed2e738bd4b31ca786492c8dd6277f9f2ff8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44" y="1108717"/>
            <a:ext cx="2227701" cy="19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ss3.bdstatic.com/7Po3dSag_xI4khGkpoWK1HF6hhy/baike/w%3D268%3Bg%3D0/sign=d3668cc1dc88d43ff0a996f44525b526/359b033b5bb5c9ea3aab2857df39b6003af3b32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35" y="3328831"/>
            <a:ext cx="3097402" cy="10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21184" b="20654"/>
          <a:stretch/>
        </p:blipFill>
        <p:spPr>
          <a:xfrm>
            <a:off x="446729" y="3328831"/>
            <a:ext cx="3869582" cy="10517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119" y="1108717"/>
            <a:ext cx="3006637" cy="19617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7941" y="4488906"/>
            <a:ext cx="325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兴起于</a:t>
            </a: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个人微机时代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96316" y="4431271"/>
            <a:ext cx="314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兴起于</a:t>
            </a: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互联网时代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7334" y="5019196"/>
            <a:ext cx="3693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代表性产品</a:t>
            </a:r>
            <a:endParaRPr lang="en-US" altLang="zh-CN" sz="2400" b="1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Windows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操作系统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Office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系列办公软件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95800" y="4954699"/>
            <a:ext cx="4695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代表性产品</a:t>
            </a:r>
            <a:endParaRPr lang="en-US" altLang="zh-CN" sz="2400" b="1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网页排序算法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PageRank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基于搜索的广告系统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Adwords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8226" y="5691694"/>
            <a:ext cx="3400112" cy="340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1289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</a:t>
            </a:r>
            <a:r>
              <a:rPr lang="zh-CN" altLang="en-US" dirty="0" smtClean="0"/>
              <a:t>模拟浏览器操作</a:t>
            </a:r>
            <a:r>
              <a:rPr lang="en-US" altLang="zh-CN" dirty="0" smtClean="0"/>
              <a:t>-</a:t>
            </a:r>
            <a:r>
              <a:rPr lang="zh-CN" altLang="en-US" dirty="0" smtClean="0"/>
              <a:t>登录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7831" y="1088706"/>
            <a:ext cx="8917594" cy="5793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remDr$navigate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("https://passport.haodf.com/user/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showlogin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") 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跳转到好大夫在线的登陆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remDr$findElement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("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css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selector", "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input#tel.userName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")$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sendKeysToElement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(list("18810889628"))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remDr$findElement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("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css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selector", "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input#pass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")$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sendKeysToElement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(list("Test1234567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")) 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寻找到表单元素并输入账号与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密码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remDr$findElement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(“</a:t>
            </a: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css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 selector”, “</a:t>
            </a: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a.loginbynormal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”)$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clickElement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点击表单中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的登录按钮</a:t>
            </a:r>
            <a:endParaRPr lang="zh-CN" altLang="en-US" sz="2400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1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</a:t>
            </a:r>
            <a:r>
              <a:rPr lang="zh-CN" altLang="en-US" dirty="0" smtClean="0"/>
              <a:t>模拟浏览器操作</a:t>
            </a:r>
            <a:r>
              <a:rPr lang="en-US" altLang="zh-CN" dirty="0" smtClean="0"/>
              <a:t>-</a:t>
            </a:r>
            <a:r>
              <a:rPr lang="zh-CN" altLang="en-US" dirty="0"/>
              <a:t>滑动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7906"/>
          <a:stretch/>
        </p:blipFill>
        <p:spPr>
          <a:xfrm>
            <a:off x="275715" y="1233645"/>
            <a:ext cx="7348878" cy="5477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10050" y="1485900"/>
            <a:ext cx="30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展示 </a:t>
            </a:r>
            <a:r>
              <a:rPr lang="en-US" altLang="zh-CN" sz="36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20/575</a:t>
            </a:r>
            <a:endParaRPr lang="zh-CN" altLang="en-US" sz="36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7225" y="2898413"/>
            <a:ext cx="866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+mj-ea"/>
                <a:ea typeface="+mj-ea"/>
              </a:rPr>
              <a:t>往下滑动可载入新信息</a:t>
            </a:r>
            <a:endParaRPr lang="zh-CN" altLang="en-US" sz="2400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9" name="下箭头 8"/>
          <p:cNvSpPr/>
          <p:nvPr/>
        </p:nvSpPr>
        <p:spPr>
          <a:xfrm rot="20448473">
            <a:off x="7750884" y="2470368"/>
            <a:ext cx="333375" cy="1381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5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</a:t>
            </a:r>
            <a:r>
              <a:rPr lang="zh-CN" altLang="en-US" dirty="0" smtClean="0"/>
              <a:t>模拟浏览器操作</a:t>
            </a:r>
            <a:r>
              <a:rPr lang="en-US" altLang="zh-CN" dirty="0" smtClean="0"/>
              <a:t>-</a:t>
            </a:r>
            <a:r>
              <a:rPr lang="zh-CN" altLang="en-US" dirty="0"/>
              <a:t>滑动</a:t>
            </a:r>
          </a:p>
        </p:txBody>
      </p:sp>
      <p:sp>
        <p:nvSpPr>
          <p:cNvPr id="3" name="矩形 2"/>
          <p:cNvSpPr/>
          <p:nvPr/>
        </p:nvSpPr>
        <p:spPr>
          <a:xfrm>
            <a:off x="287791" y="1189762"/>
            <a:ext cx="8642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尝试使用静态页面爬取方式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text_dy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 &lt;-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read_html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url_dy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) %&gt;%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html_nodes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("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div.movie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-list-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panel.pictext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span.movie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-name-text a") 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%&gt;%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html_text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t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ext_dy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t="1" r="46350" b="7605"/>
          <a:stretch/>
        </p:blipFill>
        <p:spPr>
          <a:xfrm>
            <a:off x="3979290" y="2519992"/>
            <a:ext cx="4951153" cy="37032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r="12835"/>
          <a:stretch/>
        </p:blipFill>
        <p:spPr>
          <a:xfrm>
            <a:off x="287791" y="3437474"/>
            <a:ext cx="3531734" cy="210915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25119" y="5546632"/>
            <a:ext cx="165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抓取结果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38985" y="6299380"/>
            <a:ext cx="303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禁用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JavaScript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之后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83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</a:t>
            </a:r>
            <a:r>
              <a:rPr lang="zh-CN" altLang="en-US" dirty="0" smtClean="0"/>
              <a:t>模拟浏览器操作</a:t>
            </a:r>
            <a:r>
              <a:rPr lang="en-US" altLang="zh-CN" dirty="0" smtClean="0"/>
              <a:t>-</a:t>
            </a:r>
            <a:r>
              <a:rPr lang="zh-CN" altLang="en-US" dirty="0"/>
              <a:t>滑动</a:t>
            </a:r>
          </a:p>
        </p:txBody>
      </p:sp>
      <p:sp>
        <p:nvSpPr>
          <p:cNvPr id="3" name="矩形 2"/>
          <p:cNvSpPr/>
          <p:nvPr/>
        </p:nvSpPr>
        <p:spPr>
          <a:xfrm>
            <a:off x="438149" y="1126536"/>
            <a:ext cx="8138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尝试使用动态页面爬取方式</a:t>
            </a:r>
          </a:p>
          <a:p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html_dy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&lt;- 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remDr$getPageSource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()[[1]]</a:t>
            </a:r>
          </a:p>
          <a:p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text_dy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 &lt;- </a:t>
            </a: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read_html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html_dy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) %&gt;% 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html_nodes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("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div.movie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-list-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panel.pictext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span.movie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-name-text a") %&gt;% </a:t>
            </a: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html_text</a:t>
            </a:r>
            <a:endParaRPr lang="en-US" altLang="zh-CN" sz="2400" dirty="0" smtClean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text_dy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r="17915"/>
          <a:stretch/>
        </p:blipFill>
        <p:spPr>
          <a:xfrm>
            <a:off x="438149" y="3541111"/>
            <a:ext cx="8239125" cy="255494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849825" y="620231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抓取结果</a:t>
            </a:r>
          </a:p>
        </p:txBody>
      </p:sp>
    </p:spTree>
    <p:extLst>
      <p:ext uri="{BB962C8B-B14F-4D97-AF65-F5344CB8AC3E}">
        <p14:creationId xmlns:p14="http://schemas.microsoft.com/office/powerpoint/2010/main" val="37999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</a:t>
            </a:r>
            <a:r>
              <a:rPr lang="zh-CN" altLang="en-US" dirty="0" smtClean="0"/>
              <a:t>模拟浏览器操作</a:t>
            </a:r>
            <a:r>
              <a:rPr lang="en-US" altLang="zh-CN" dirty="0" smtClean="0"/>
              <a:t>-</a:t>
            </a:r>
            <a:r>
              <a:rPr lang="zh-CN" altLang="en-US" dirty="0"/>
              <a:t>滑动</a:t>
            </a:r>
          </a:p>
        </p:txBody>
      </p:sp>
      <p:sp>
        <p:nvSpPr>
          <p:cNvPr id="16" name="矩形 15"/>
          <p:cNvSpPr/>
          <p:nvPr/>
        </p:nvSpPr>
        <p:spPr>
          <a:xfrm>
            <a:off x="6459675" y="63666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抓取结果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97961"/>
            <a:ext cx="4333875" cy="57113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845" b="1"/>
          <a:stretch/>
        </p:blipFill>
        <p:spPr>
          <a:xfrm>
            <a:off x="4747261" y="1276350"/>
            <a:ext cx="4291963" cy="50903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62150" y="1619250"/>
            <a:ext cx="3028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展示 </a:t>
            </a:r>
            <a:r>
              <a:rPr lang="en-US" altLang="zh-CN" sz="32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sz="32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0/575</a:t>
            </a:r>
            <a:endParaRPr lang="zh-CN" altLang="en-US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825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3.3.4 </a:t>
            </a:r>
            <a:r>
              <a:rPr lang="zh-CN" altLang="en-US" dirty="0"/>
              <a:t>模拟浏览器操作</a:t>
            </a:r>
            <a:r>
              <a:rPr lang="en-US" altLang="zh-CN" dirty="0"/>
              <a:t>-</a:t>
            </a:r>
            <a:r>
              <a:rPr lang="zh-CN" altLang="en-US" dirty="0"/>
              <a:t>滑动</a:t>
            </a:r>
          </a:p>
        </p:txBody>
      </p:sp>
      <p:sp>
        <p:nvSpPr>
          <p:cNvPr id="3" name="矩形 2"/>
          <p:cNvSpPr/>
          <p:nvPr/>
        </p:nvSpPr>
        <p:spPr>
          <a:xfrm>
            <a:off x="244929" y="1164636"/>
            <a:ext cx="86677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使用函数</a:t>
            </a:r>
            <a:r>
              <a:rPr lang="en-US" altLang="zh-CN" sz="2000" dirty="0" err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executeScript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执行一个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JavaScript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片段，模拟滚动条向下拉取页面，单次拉取长度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页面剩余高度 </a:t>
            </a:r>
          </a:p>
          <a:p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循环拉取，每次拉取都记录新的总高度，直到总高度不再变化（即页面加载不出新内容），则停止下拉操作</a:t>
            </a:r>
          </a:p>
          <a:p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last_height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0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repeat { </a:t>
            </a:r>
          </a:p>
          <a:p>
            <a:r>
              <a:rPr lang="en-US" altLang="zh-CN" sz="20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remDr$executeScript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("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window.scrollTo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(0,document.body.scrollHeight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);", list(</a:t>
            </a:r>
            <a:r>
              <a:rPr lang="en-US" altLang="zh-CN" sz="20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remDr$findElement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("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css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"body")))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Sys.sleep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(2)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new_height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remDr$executeScript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("return 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document.body.scrollHeight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                              list(</a:t>
            </a:r>
            <a:r>
              <a:rPr lang="en-US" altLang="zh-CN" sz="20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remDr$findElement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("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css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"body")))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if(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unlist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last_height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 == 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unlist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new_height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)) {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break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} else {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last_height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new_height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}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42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手机</a:t>
            </a:r>
            <a:r>
              <a:rPr lang="zh-CN" altLang="en-US" dirty="0"/>
              <a:t>端</a:t>
            </a:r>
            <a:r>
              <a:rPr lang="en-US" altLang="zh-CN" dirty="0"/>
              <a:t>APP</a:t>
            </a:r>
            <a:r>
              <a:rPr lang="zh-CN" altLang="en-US" dirty="0"/>
              <a:t>数据的捕捉与</a:t>
            </a:r>
            <a:r>
              <a:rPr lang="zh-CN" altLang="en-US" dirty="0" smtClean="0"/>
              <a:t>处理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06" y="1238810"/>
            <a:ext cx="8260196" cy="10569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75174" y="2285979"/>
            <a:ext cx="293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网络代理的工作原理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AutoShape 2" descr="http://img0.imgtn.bdimg.com/it/u=3071329902,2794177204&amp;fm=27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2888860" y="6308184"/>
            <a:ext cx="3800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手机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数据传输捕捉设计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77" y="3070368"/>
            <a:ext cx="7819753" cy="31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手机端</a:t>
            </a:r>
            <a:r>
              <a:rPr lang="en-US" altLang="zh-CN" dirty="0"/>
              <a:t>APP</a:t>
            </a:r>
            <a:r>
              <a:rPr lang="zh-CN" altLang="en-US" dirty="0"/>
              <a:t>数据的捕捉与处理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136" y="4250507"/>
            <a:ext cx="1974944" cy="1511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6" y="3865151"/>
            <a:ext cx="1722108" cy="22594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035" y="4250509"/>
            <a:ext cx="1688208" cy="15117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642" y="4250508"/>
            <a:ext cx="1688208" cy="1511743"/>
          </a:xfrm>
          <a:prstGeom prst="rect">
            <a:avLst/>
          </a:prstGeom>
        </p:spPr>
      </p:pic>
      <p:cxnSp>
        <p:nvCxnSpPr>
          <p:cNvPr id="7" name="肘形连接符 6"/>
          <p:cNvCxnSpPr>
            <a:stCxn id="5" idx="2"/>
            <a:endCxn id="6" idx="0"/>
          </p:cNvCxnSpPr>
          <p:nvPr/>
        </p:nvCxnSpPr>
        <p:spPr>
          <a:xfrm rot="5400000" flipH="1" flipV="1">
            <a:off x="3827070" y="4013576"/>
            <a:ext cx="1511744" cy="1985607"/>
          </a:xfrm>
          <a:prstGeom prst="bentConnector5">
            <a:avLst>
              <a:gd name="adj1" fmla="val -15122"/>
              <a:gd name="adj2" fmla="val 50000"/>
              <a:gd name="adj3" fmla="val 115122"/>
            </a:avLst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箭头 7"/>
          <p:cNvSpPr/>
          <p:nvPr/>
        </p:nvSpPr>
        <p:spPr>
          <a:xfrm>
            <a:off x="2175315" y="4543425"/>
            <a:ext cx="419100" cy="886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6507699" y="4521011"/>
            <a:ext cx="419100" cy="886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3336447" y="6205572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数据抓取流程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39" y="1496823"/>
            <a:ext cx="1312188" cy="126836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36" y="1521394"/>
            <a:ext cx="1488662" cy="1165734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107" y="1496823"/>
            <a:ext cx="1346730" cy="1214876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2187537" y="1775648"/>
            <a:ext cx="1414823" cy="657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5610224" y="1775648"/>
            <a:ext cx="1358239" cy="657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左大括号 61"/>
          <p:cNvSpPr/>
          <p:nvPr/>
        </p:nvSpPr>
        <p:spPr>
          <a:xfrm rot="5400000">
            <a:off x="4217695" y="2097228"/>
            <a:ext cx="646016" cy="222707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左大括号 62"/>
          <p:cNvSpPr/>
          <p:nvPr/>
        </p:nvSpPr>
        <p:spPr>
          <a:xfrm rot="5400000">
            <a:off x="852642" y="2489939"/>
            <a:ext cx="646016" cy="172210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左大括号 63"/>
          <p:cNvSpPr/>
          <p:nvPr/>
        </p:nvSpPr>
        <p:spPr>
          <a:xfrm rot="5400000">
            <a:off x="7589464" y="2349713"/>
            <a:ext cx="646016" cy="172210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3.4.1 </a:t>
            </a:r>
            <a:r>
              <a:rPr lang="zh-CN" altLang="en-US" dirty="0" smtClean="0"/>
              <a:t>环境配置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-66675" y="5921510"/>
            <a:ext cx="925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84823" y="5934670"/>
            <a:ext cx="88618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参考资料</a:t>
            </a:r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CN" b="1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如何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进行手机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APP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的数据爬取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？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使用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Fiddler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抓取模拟器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APP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的请求，并转发到本地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调试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5097" y="119362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）下载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与安装</a:t>
            </a:r>
          </a:p>
        </p:txBody>
      </p:sp>
      <p:sp>
        <p:nvSpPr>
          <p:cNvPr id="7" name="矩形 6"/>
          <p:cNvSpPr/>
          <p:nvPr/>
        </p:nvSpPr>
        <p:spPr>
          <a:xfrm>
            <a:off x="1066108" y="1642640"/>
            <a:ext cx="3439217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 smtClean="0">
                <a:latin typeface="+mj-ea"/>
                <a:ea typeface="+mj-ea"/>
                <a:hlinkClick r:id="rId4"/>
              </a:rPr>
              <a:t>Fiddler</a:t>
            </a:r>
            <a:r>
              <a:rPr lang="en-US" altLang="zh-CN" sz="2400" dirty="0" smtClean="0">
                <a:latin typeface="+mj-ea"/>
                <a:ea typeface="+mj-ea"/>
              </a:rPr>
              <a:t> </a:t>
            </a:r>
            <a:endParaRPr lang="en-US" altLang="zh-CN" sz="24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+mj-ea"/>
                <a:ea typeface="+mj-ea"/>
                <a:hlinkClick r:id="rId5"/>
              </a:rPr>
              <a:t>海马</a:t>
            </a:r>
            <a:r>
              <a:rPr lang="zh-CN" altLang="en-US" sz="2400" dirty="0">
                <a:latin typeface="+mj-ea"/>
                <a:ea typeface="+mj-ea"/>
                <a:hlinkClick r:id="rId5"/>
              </a:rPr>
              <a:t>玩</a:t>
            </a:r>
            <a:r>
              <a:rPr lang="zh-CN" altLang="en-US" sz="2400" dirty="0" smtClean="0">
                <a:latin typeface="+mj-ea"/>
                <a:ea typeface="+mj-ea"/>
                <a:hlinkClick r:id="rId5"/>
              </a:rPr>
              <a:t>模拟器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+mj-ea"/>
                <a:ea typeface="+mj-ea"/>
                <a:hlinkClick r:id="rId6"/>
              </a:rPr>
              <a:t>安装</a:t>
            </a:r>
            <a:r>
              <a:rPr lang="en-US" altLang="zh-CN" sz="2400" dirty="0" err="1" smtClean="0">
                <a:latin typeface="+mj-ea"/>
                <a:ea typeface="+mj-ea"/>
                <a:hlinkClick r:id="rId6"/>
              </a:rPr>
              <a:t>apk</a:t>
            </a:r>
            <a:r>
              <a:rPr lang="zh-CN" altLang="en-US" sz="2400" dirty="0" smtClean="0">
                <a:latin typeface="+mj-ea"/>
                <a:ea typeface="+mj-ea"/>
                <a:hlinkClick r:id="rId6"/>
              </a:rPr>
              <a:t>（春雨医生）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5097" y="3636521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）配置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Fiddler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6108" y="4093647"/>
            <a:ext cx="40062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设置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Fiddler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请求监听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规则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监听端口：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8888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设置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Fiddler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请求转发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规则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103" y="303499"/>
            <a:ext cx="3628922" cy="545169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66850" y="2305050"/>
            <a:ext cx="3038475" cy="1026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4695490" y="2457450"/>
            <a:ext cx="499998" cy="721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9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3.4.1 </a:t>
            </a:r>
            <a:r>
              <a:rPr lang="zh-CN" altLang="en-US" dirty="0" smtClean="0"/>
              <a:t>环境配置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5036" y="1161444"/>
            <a:ext cx="51445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）代理设置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4531" y="1623109"/>
            <a:ext cx="6472365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电脑要和模拟器（手机）在同一个局域网内 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查询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主机内网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IP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cmd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 -&gt; ipconfig</a:t>
            </a: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设置模拟器网络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代理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显示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WiFi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高级选项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代理主机为内网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IP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代理端口为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8888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7597" r="62416" b="6025"/>
          <a:stretch/>
        </p:blipFill>
        <p:spPr>
          <a:xfrm>
            <a:off x="5592981" y="2243507"/>
            <a:ext cx="2446759" cy="26999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5036" y="5189033"/>
            <a:ext cx="8363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）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下载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fiddler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安全证书</a:t>
            </a:r>
          </a:p>
        </p:txBody>
      </p:sp>
      <p:sp>
        <p:nvSpPr>
          <p:cNvPr id="7" name="矩形 6"/>
          <p:cNvSpPr/>
          <p:nvPr/>
        </p:nvSpPr>
        <p:spPr>
          <a:xfrm>
            <a:off x="874531" y="5696760"/>
            <a:ext cx="8004028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在手机上打开浏览器输入一个上面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ip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地址和端口号组成的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url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，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然后点击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FiddlerRoot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 certificate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下载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fiddler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证书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42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数学之美：图论和网络爬虫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28" y="1212992"/>
            <a:ext cx="4018146" cy="26865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5499" y="3967866"/>
            <a:ext cx="291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哥尼斯堡七桥问题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b="26205"/>
          <a:stretch/>
        </p:blipFill>
        <p:spPr>
          <a:xfrm>
            <a:off x="4935365" y="1192342"/>
            <a:ext cx="3800069" cy="27278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79543" y="3967866"/>
            <a:ext cx="291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中国公路图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721" y="4790886"/>
            <a:ext cx="873345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：虽然复杂，但其实就是一张大图 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个网页当作一个节点，把那些超链接（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Hyperlinks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）当作连接网页的弧。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：利用超链接，从一个网页出发，用图的遍历算法，自动访问到每一个网页并把他们保存起来的程序。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76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3.4.2 </a:t>
            </a:r>
            <a:r>
              <a:rPr lang="zh-CN" altLang="en-US" dirty="0" smtClean="0"/>
              <a:t>数据源识别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300163"/>
            <a:ext cx="4039831" cy="48529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25158"/>
          <a:stretch/>
        </p:blipFill>
        <p:spPr>
          <a:xfrm>
            <a:off x="4921705" y="1300163"/>
            <a:ext cx="4098470" cy="48529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87732" y="616262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目标数据确定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55277" y="616262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相关页面重载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376332" y="3169444"/>
            <a:ext cx="423183" cy="1114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94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3.4.2 </a:t>
            </a:r>
            <a:r>
              <a:rPr lang="zh-CN" altLang="en-US" dirty="0" smtClean="0"/>
              <a:t>数据源识别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9" y="1147762"/>
            <a:ext cx="8456869" cy="205263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12263" y="3942249"/>
            <a:ext cx="84568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https://api.chunyuyisheng.com/api/v4/doctor_search_v2/?from_type=zhaoyisheng&amp;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page=1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&amp;filter=%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7B%22clinic_n(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省略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2264" y="5676306"/>
            <a:ext cx="84568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一种轻量级的数据交换格式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。易于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人阅读和编写，同时也易于机器解析和生成，并有效地提升网络传输效率。</a:t>
            </a:r>
          </a:p>
        </p:txBody>
      </p:sp>
      <p:sp>
        <p:nvSpPr>
          <p:cNvPr id="18" name="矩形 17"/>
          <p:cNvSpPr/>
          <p:nvPr/>
        </p:nvSpPr>
        <p:spPr>
          <a:xfrm>
            <a:off x="3525033" y="326502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监听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数据传输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01978" y="4872544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目标数据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URL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2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3.4.2 </a:t>
            </a:r>
            <a:r>
              <a:rPr lang="zh-CN" altLang="en-US" dirty="0" smtClean="0"/>
              <a:t>数据源识别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8155" b="15686"/>
          <a:stretch/>
        </p:blipFill>
        <p:spPr>
          <a:xfrm>
            <a:off x="724496" y="1155111"/>
            <a:ext cx="7689566" cy="5526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80661" y="4914900"/>
            <a:ext cx="2596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+mj-ea"/>
                <a:ea typeface="+mj-ea"/>
              </a:rPr>
              <a:t>JSON</a:t>
            </a:r>
            <a:r>
              <a:rPr lang="zh-CN" altLang="en-US" sz="2400" dirty="0" smtClean="0">
                <a:solidFill>
                  <a:srgbClr val="00B050"/>
                </a:solidFill>
                <a:latin typeface="+mj-ea"/>
                <a:ea typeface="+mj-ea"/>
              </a:rPr>
              <a:t>数据格式</a:t>
            </a:r>
            <a:endParaRPr lang="zh-CN" altLang="en-US" sz="2400" dirty="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1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3.4.3 </a:t>
            </a:r>
            <a:r>
              <a:rPr lang="zh-CN" altLang="en-US" dirty="0" smtClean="0"/>
              <a:t>文档解析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0975" y="1059861"/>
            <a:ext cx="8963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  <a:ea typeface="+mj-ea"/>
              </a:rPr>
              <a:t>library(</a:t>
            </a:r>
            <a:r>
              <a:rPr lang="en-US" altLang="zh-CN" sz="2400" dirty="0" err="1">
                <a:latin typeface="Consolas" panose="020B0609020204030204" pitchFamily="49" charset="0"/>
                <a:ea typeface="+mj-ea"/>
              </a:rPr>
              <a:t>jsonlite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)  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#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载入</a:t>
            </a:r>
            <a:r>
              <a:rPr lang="en-US" altLang="zh-CN" sz="2400" dirty="0" err="1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jsonlite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包，用于解析</a:t>
            </a:r>
            <a:r>
              <a:rPr lang="en-US" altLang="zh-CN" sz="2400" dirty="0" err="1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json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文件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  <a:ea typeface="+mj-ea"/>
              </a:rPr>
              <a:t>url_1 &lt;- 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“https</a:t>
            </a:r>
            <a:r>
              <a:rPr lang="en-US" altLang="zh-CN" sz="2400" dirty="0">
                <a:latin typeface="Consolas" panose="020B0609020204030204" pitchFamily="49" charset="0"/>
                <a:ea typeface="+mj-ea"/>
              </a:rPr>
              <a:t>://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api.chunyuyisheng.com/</a:t>
            </a:r>
            <a:r>
              <a:rPr lang="en-US" altLang="zh-CN" sz="2400" dirty="0" err="1" smtClean="0">
                <a:latin typeface="Consolas" panose="020B0609020204030204" pitchFamily="49" charset="0"/>
                <a:ea typeface="+mj-ea"/>
              </a:rPr>
              <a:t>api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/v4/</a:t>
            </a:r>
            <a:r>
              <a:rPr lang="en-US" altLang="zh-CN" sz="2400" dirty="0" err="1" smtClean="0">
                <a:latin typeface="Consolas" panose="020B0609020204030204" pitchFamily="49" charset="0"/>
                <a:ea typeface="+mj-ea"/>
              </a:rPr>
              <a:t>doct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 or_search_v2</a:t>
            </a:r>
            <a:r>
              <a:rPr lang="en-US" altLang="zh-CN" sz="2400" dirty="0">
                <a:latin typeface="Consolas" panose="020B0609020204030204" pitchFamily="49" charset="0"/>
                <a:ea typeface="+mj-ea"/>
              </a:rPr>
              <a:t>/?</a:t>
            </a:r>
            <a:r>
              <a:rPr lang="en-US" altLang="zh-CN" sz="2400" dirty="0" err="1" smtClean="0">
                <a:latin typeface="Consolas" panose="020B0609020204030204" pitchFamily="49" charset="0"/>
                <a:ea typeface="+mj-ea"/>
              </a:rPr>
              <a:t>from_type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= </a:t>
            </a:r>
            <a:r>
              <a:rPr lang="en-US" altLang="zh-CN" sz="2400" dirty="0" err="1" smtClean="0">
                <a:latin typeface="Consolas" panose="020B0609020204030204" pitchFamily="49" charset="0"/>
                <a:ea typeface="+mj-ea"/>
              </a:rPr>
              <a:t>zhaoyisheng&amp;page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=1...”   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#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获得的数据源地址，可通过修改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page=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？生成新的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URL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  <a:ea typeface="+mj-ea"/>
              </a:rPr>
              <a:t>destination &lt;- </a:t>
            </a:r>
            <a:r>
              <a:rPr lang="en-US" altLang="zh-CN" sz="2400" dirty="0" err="1">
                <a:latin typeface="Consolas" panose="020B0609020204030204" pitchFamily="49" charset="0"/>
                <a:ea typeface="+mj-ea"/>
              </a:rPr>
              <a:t>fromJSON</a:t>
            </a:r>
            <a:r>
              <a:rPr lang="en-US" altLang="zh-CN" sz="2400" dirty="0">
                <a:latin typeface="Consolas" panose="020B0609020204030204" pitchFamily="49" charset="0"/>
                <a:ea typeface="+mj-ea"/>
              </a:rPr>
              <a:t>(url_1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)  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#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解析</a:t>
            </a:r>
            <a:r>
              <a:rPr lang="en-US" altLang="zh-CN" sz="2400" dirty="0" err="1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json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文件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  <a:ea typeface="+mj-ea"/>
              </a:rPr>
              <a:t>doctors &lt;- </a:t>
            </a:r>
            <a:r>
              <a:rPr lang="en-US" altLang="zh-CN" sz="2400" dirty="0" err="1" smtClean="0">
                <a:latin typeface="Consolas" panose="020B0609020204030204" pitchFamily="49" charset="0"/>
                <a:ea typeface="+mj-ea"/>
              </a:rPr>
              <a:t>destination$doctor_list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  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#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选择</a:t>
            </a:r>
            <a:r>
              <a:rPr lang="en-US" altLang="zh-CN" sz="2400" dirty="0" err="1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json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列表中的医生数据模块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  <a:ea typeface="+mj-ea"/>
              </a:rPr>
              <a:t>doctors[1:20,c</a:t>
            </a:r>
            <a:r>
              <a:rPr lang="en-US" altLang="zh-CN" sz="2400" dirty="0" smtClean="0">
                <a:latin typeface="Consolas" panose="020B0609020204030204" pitchFamily="49" charset="0"/>
                <a:ea typeface="+mj-ea"/>
              </a:rPr>
              <a:t>(“name”,“title”,“clinic_name”,“price_str”,“purchase_num”)]  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#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选择有限的列进行展示</a:t>
            </a:r>
            <a:endParaRPr lang="zh-CN" altLang="en-US" sz="2400" dirty="0">
              <a:solidFill>
                <a:srgbClr val="00B050"/>
              </a:solidFill>
              <a:latin typeface="Consolas" panose="020B0609020204030204" pitchFamily="49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47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3.4.3 </a:t>
            </a:r>
            <a:r>
              <a:rPr lang="zh-CN" altLang="en-US" dirty="0"/>
              <a:t>文档解析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49247"/>
          <a:stretch/>
        </p:blipFill>
        <p:spPr>
          <a:xfrm>
            <a:off x="576125" y="1164636"/>
            <a:ext cx="7929157" cy="1980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64400"/>
          <a:stretch/>
        </p:blipFill>
        <p:spPr>
          <a:xfrm>
            <a:off x="505097" y="3885038"/>
            <a:ext cx="7929157" cy="24314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25039" y="317349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JSON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解析文件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25039" y="631652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目标数据抽取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7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API</a:t>
            </a:r>
            <a:r>
              <a:rPr lang="zh-CN" altLang="en-US" dirty="0" smtClean="0"/>
              <a:t>服务获取数据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16599" y="6083720"/>
            <a:ext cx="2848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Web API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的工作机制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8" y="1446250"/>
            <a:ext cx="8379812" cy="45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使用</a:t>
            </a:r>
            <a:r>
              <a:rPr lang="en-US" altLang="zh-CN" dirty="0"/>
              <a:t>API</a:t>
            </a:r>
            <a:r>
              <a:rPr lang="zh-CN" altLang="en-US" dirty="0"/>
              <a:t>服务获取数据</a:t>
            </a:r>
          </a:p>
        </p:txBody>
      </p:sp>
      <p:pic>
        <p:nvPicPr>
          <p:cNvPr id="5" name="Picture 2" descr="https://timgsa.baidu.com/timg?image&amp;quality=80&amp;size=b9999_10000&amp;sec=1531306605692&amp;di=ef4fc79bc45475f665d5e294a573cb80&amp;imgtype=0&amp;src=http%3A%2F%2Fimg3.cyzone.cn%2Fuploadfile%2F2014%2F0728%2F2014072810034646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5"/>
          <a:stretch/>
        </p:blipFill>
        <p:spPr bwMode="auto">
          <a:xfrm>
            <a:off x="4816618" y="3813360"/>
            <a:ext cx="4000500" cy="291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7" y="1083029"/>
            <a:ext cx="4165149" cy="50919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44953"/>
            <a:ext cx="4184937" cy="2383315"/>
          </a:xfrm>
          <a:prstGeom prst="rect">
            <a:avLst/>
          </a:prstGeom>
        </p:spPr>
      </p:pic>
      <p:cxnSp>
        <p:nvCxnSpPr>
          <p:cNvPr id="9" name="肘形连接符 8"/>
          <p:cNvCxnSpPr>
            <a:stCxn id="6" idx="2"/>
            <a:endCxn id="7" idx="0"/>
          </p:cNvCxnSpPr>
          <p:nvPr/>
        </p:nvCxnSpPr>
        <p:spPr>
          <a:xfrm rot="5400000" flipH="1" flipV="1">
            <a:off x="2084836" y="1442988"/>
            <a:ext cx="4930067" cy="4533997"/>
          </a:xfrm>
          <a:prstGeom prst="bentConnector5">
            <a:avLst>
              <a:gd name="adj1" fmla="val -4637"/>
              <a:gd name="adj2" fmla="val 49891"/>
              <a:gd name="adj3" fmla="val 104637"/>
            </a:avLst>
          </a:prstGeom>
          <a:ln w="285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933950" y="5172075"/>
            <a:ext cx="3381375" cy="733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31626" y="6396335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采集数据流程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94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3.5.1 </a:t>
            </a:r>
            <a:r>
              <a:rPr lang="zh-CN" altLang="en-US" dirty="0" smtClean="0"/>
              <a:t>熟悉</a:t>
            </a:r>
            <a:r>
              <a:rPr lang="en-US" altLang="zh-CN" dirty="0" smtClean="0"/>
              <a:t>API</a:t>
            </a:r>
            <a:r>
              <a:rPr lang="zh-CN" altLang="en-US" dirty="0" smtClean="0"/>
              <a:t>使用方式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0526" y="6439585"/>
            <a:ext cx="7762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  <a:cs typeface="Times New Roman" panose="02020603050405020304" pitchFamily="18" charset="0"/>
              </a:rPr>
              <a:t>电影</a:t>
            </a:r>
            <a:r>
              <a:rPr lang="en-US" altLang="zh-CN" dirty="0" err="1" smtClean="0">
                <a:latin typeface="+mj-ea"/>
                <a:ea typeface="+mj-ea"/>
                <a:cs typeface="Times New Roman" panose="02020603050405020304" pitchFamily="18" charset="0"/>
              </a:rPr>
              <a:t>api</a:t>
            </a:r>
            <a:r>
              <a:rPr lang="zh-CN" altLang="en-US" dirty="0" smtClean="0">
                <a:latin typeface="+mj-ea"/>
                <a:ea typeface="+mj-ea"/>
                <a:cs typeface="Times New Roman" panose="02020603050405020304" pitchFamily="18" charset="0"/>
              </a:rPr>
              <a:t>文档：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://developers.douban.com/wiki/?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title=movie_v2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639844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r="13814"/>
          <a:stretch/>
        </p:blipFill>
        <p:spPr>
          <a:xfrm>
            <a:off x="295276" y="1087259"/>
            <a:ext cx="3667124" cy="47666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1173" r="24234" b="23393"/>
          <a:stretch/>
        </p:blipFill>
        <p:spPr>
          <a:xfrm>
            <a:off x="4198275" y="1087259"/>
            <a:ext cx="4764750" cy="47294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4733" y="5871988"/>
            <a:ext cx="2848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调用方式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6545" y="5853887"/>
            <a:ext cx="2848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返回结果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1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3.5.3 </a:t>
            </a:r>
            <a:r>
              <a:rPr lang="zh-CN" altLang="en-US" dirty="0" smtClean="0"/>
              <a:t>调用</a:t>
            </a:r>
            <a:r>
              <a:rPr lang="en-US" altLang="zh-CN" dirty="0" err="1" smtClean="0"/>
              <a:t>api</a:t>
            </a:r>
            <a:r>
              <a:rPr lang="en-US" altLang="zh-CN" dirty="0" smtClean="0"/>
              <a:t>-</a:t>
            </a:r>
            <a:r>
              <a:rPr lang="zh-CN" altLang="en-US" dirty="0" smtClean="0"/>
              <a:t>电影条目信息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7258" y="1107486"/>
            <a:ext cx="87252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jsonlite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movie_api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&lt;- 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"https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://api.douban.com/v2/movie/subject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/" 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#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调用地址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movie_id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&lt;- 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“1291546” 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设置要查询的电影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info_movie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&lt;- 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fromJSON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str_c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movie_api,movie_id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))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#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文档为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4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对象</a:t>
            </a:r>
            <a:endParaRPr lang="en-US" altLang="zh-CN" sz="2400" dirty="0" smtClean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18560"/>
          <a:stretch/>
        </p:blipFill>
        <p:spPr>
          <a:xfrm>
            <a:off x="193777" y="4375692"/>
            <a:ext cx="8693852" cy="20060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83429" y="6381750"/>
            <a:ext cx="2114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目标数据抽取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88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3.5.4 </a:t>
            </a:r>
            <a:r>
              <a:rPr lang="zh-CN" altLang="en-US" dirty="0" smtClean="0"/>
              <a:t>可利用的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列表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0" y="1113241"/>
            <a:ext cx="8552726" cy="30795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91369" y="4236674"/>
            <a:ext cx="149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聚合数据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32817" y="632803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高德地图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97" y="4846397"/>
            <a:ext cx="3864770" cy="1489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496" y="4846397"/>
            <a:ext cx="3752259" cy="14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8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爬虫程序开发工具一览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94" y="2918766"/>
            <a:ext cx="1769835" cy="1769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4" y="1872808"/>
            <a:ext cx="1629149" cy="16291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4166" y="1219057"/>
            <a:ext cx="1419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采集器</a:t>
            </a:r>
            <a:endParaRPr lang="zh-CN" altLang="en-US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39383" y="1219056"/>
            <a:ext cx="186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编程语言</a:t>
            </a:r>
            <a:endParaRPr lang="zh-CN" altLang="en-US" sz="32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145" y="4889755"/>
            <a:ext cx="3398984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操作简单，容易上手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功能局限，灵活性差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基础免费，增值服务收费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527" y="3231902"/>
            <a:ext cx="1861874" cy="1456699"/>
          </a:xfrm>
          <a:prstGeom prst="rect">
            <a:avLst/>
          </a:prstGeom>
        </p:spPr>
      </p:pic>
      <p:pic>
        <p:nvPicPr>
          <p:cNvPr id="6148" name="Picture 4" descr="https://gss0.bdstatic.com/94o3dSag_xI4khGkpoWK1HF6hhy/baike/w%3D268%3Bg%3D0/sign=83f413f4d7c451daf6f60bed8ec6355b/3b87e950352ac65c8819edd9f1f2b21193138a7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85" y="1867285"/>
            <a:ext cx="2256143" cy="14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5359100" y="4889755"/>
            <a:ext cx="3398984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操作复杂，相对困难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功能强大，灵活性好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开源软件，免费且可成长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2" descr="æ©å±ç¨åºå¾æ 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3.5.4 </a:t>
            </a:r>
            <a:r>
              <a:rPr lang="zh-CN" altLang="en-US" dirty="0" smtClean="0"/>
              <a:t>可利用的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列表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7" y="1235968"/>
            <a:ext cx="6166807" cy="49743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32466" y="6210300"/>
            <a:ext cx="125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Face++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77025" y="1830308"/>
            <a:ext cx="246697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获取精</a:t>
            </a:r>
            <a:r>
              <a:rPr lang="zh-CN" altLang="en-US" sz="2400" dirty="0">
                <a:latin typeface="+mj-ea"/>
                <a:ea typeface="+mj-ea"/>
              </a:rPr>
              <a:t>准的人脸属性</a:t>
            </a:r>
            <a:r>
              <a:rPr lang="zh-CN" altLang="en-US" sz="2400" dirty="0" smtClean="0">
                <a:latin typeface="+mj-ea"/>
                <a:ea typeface="+mj-ea"/>
              </a:rPr>
              <a:t>信息：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+mj-ea"/>
                <a:ea typeface="+mj-ea"/>
              </a:rPr>
              <a:t>年龄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+mj-ea"/>
                <a:ea typeface="+mj-ea"/>
              </a:rPr>
              <a:t>性别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+mj-ea"/>
                <a:ea typeface="+mj-ea"/>
              </a:rPr>
              <a:t>表情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+mj-ea"/>
                <a:ea typeface="+mj-ea"/>
              </a:rPr>
              <a:t>头部姿态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+mj-ea"/>
                <a:ea typeface="+mj-ea"/>
              </a:rPr>
              <a:t>眼睛状态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+mj-ea"/>
                <a:ea typeface="+mj-ea"/>
              </a:rPr>
              <a:t>人种等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0" lvl="1"/>
            <a:r>
              <a:rPr lang="zh-CN" altLang="en-US" sz="2400" dirty="0" smtClean="0">
                <a:latin typeface="+mj-ea"/>
                <a:ea typeface="+mj-ea"/>
              </a:rPr>
              <a:t>帮助开展</a:t>
            </a:r>
            <a:r>
              <a:rPr lang="zh-CN" altLang="en-US" sz="2400" dirty="0">
                <a:latin typeface="+mj-ea"/>
                <a:ea typeface="+mj-ea"/>
              </a:rPr>
              <a:t>基于人脸的分析工作。</a:t>
            </a:r>
          </a:p>
        </p:txBody>
      </p:sp>
    </p:spTree>
    <p:extLst>
      <p:ext uri="{BB962C8B-B14F-4D97-AF65-F5344CB8AC3E}">
        <p14:creationId xmlns:p14="http://schemas.microsoft.com/office/powerpoint/2010/main" val="27397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s_1"/>
          <p:cNvSpPr/>
          <p:nvPr>
            <p:custDataLst>
              <p:tags r:id="rId2"/>
            </p:custDataLst>
          </p:nvPr>
        </p:nvSpPr>
        <p:spPr>
          <a:xfrm>
            <a:off x="2973178" y="3420"/>
            <a:ext cx="198308" cy="6854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1" name="MH_Others_2"/>
          <p:cNvSpPr txBox="1"/>
          <p:nvPr>
            <p:custDataLst>
              <p:tags r:id="rId3"/>
            </p:custDataLst>
          </p:nvPr>
        </p:nvSpPr>
        <p:spPr>
          <a:xfrm>
            <a:off x="132830" y="2050453"/>
            <a:ext cx="2707298" cy="286383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阶之路</a:t>
            </a:r>
          </a:p>
          <a:p>
            <a:pPr algn="ctr"/>
            <a:endParaRPr lang="zh-CN" altLang="en-US" sz="4800" b="1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MH_Others_5"/>
          <p:cNvCxnSpPr>
            <a:stCxn id="5" idx="6"/>
          </p:cNvCxnSpPr>
          <p:nvPr>
            <p:custDataLst>
              <p:tags r:id="rId4"/>
            </p:custDataLst>
          </p:nvPr>
        </p:nvCxnSpPr>
        <p:spPr>
          <a:xfrm>
            <a:off x="3162332" y="1209431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Others_6"/>
          <p:cNvSpPr/>
          <p:nvPr>
            <p:custDataLst>
              <p:tags r:id="rId5"/>
            </p:custDataLst>
          </p:nvPr>
        </p:nvSpPr>
        <p:spPr>
          <a:xfrm>
            <a:off x="2982332" y="1128461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6" name="MH_Entry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10374" y="1175158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网络爬虫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的礼仪与合法性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Number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57467" y="1214051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.1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MH_Others_7"/>
          <p:cNvCxnSpPr>
            <a:stCxn id="29" idx="6"/>
          </p:cNvCxnSpPr>
          <p:nvPr>
            <p:custDataLst>
              <p:tags r:id="rId8"/>
            </p:custDataLst>
          </p:nvPr>
        </p:nvCxnSpPr>
        <p:spPr>
          <a:xfrm>
            <a:off x="3162332" y="2131423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s_8"/>
          <p:cNvSpPr/>
          <p:nvPr>
            <p:custDataLst>
              <p:tags r:id="rId9"/>
            </p:custDataLst>
          </p:nvPr>
        </p:nvSpPr>
        <p:spPr>
          <a:xfrm>
            <a:off x="2982332" y="2050453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0" name="MH_Entry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410374" y="2097150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403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orbidden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user-agent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Number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657467" y="2136043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.2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MH_Others_9"/>
          <p:cNvCxnSpPr>
            <a:stCxn id="34" idx="6"/>
          </p:cNvCxnSpPr>
          <p:nvPr>
            <p:custDataLst>
              <p:tags r:id="rId12"/>
            </p:custDataLst>
          </p:nvPr>
        </p:nvCxnSpPr>
        <p:spPr>
          <a:xfrm>
            <a:off x="3162332" y="3053415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H_Others_10"/>
          <p:cNvSpPr/>
          <p:nvPr>
            <p:custDataLst>
              <p:tags r:id="rId13"/>
            </p:custDataLst>
          </p:nvPr>
        </p:nvSpPr>
        <p:spPr>
          <a:xfrm>
            <a:off x="2982332" y="2972445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5" name="MH_Entry_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410374" y="3019142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302 redirect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MH_Number_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657467" y="3058035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.3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8" name="MH_Others_11"/>
          <p:cNvCxnSpPr>
            <a:stCxn id="39" idx="6"/>
          </p:cNvCxnSpPr>
          <p:nvPr>
            <p:custDataLst>
              <p:tags r:id="rId16"/>
            </p:custDataLst>
          </p:nvPr>
        </p:nvCxnSpPr>
        <p:spPr>
          <a:xfrm>
            <a:off x="3162332" y="3975407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H_Others_12"/>
          <p:cNvSpPr/>
          <p:nvPr>
            <p:custDataLst>
              <p:tags r:id="rId17"/>
            </p:custDataLst>
          </p:nvPr>
        </p:nvSpPr>
        <p:spPr>
          <a:xfrm>
            <a:off x="2982332" y="3894437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0" name="MH_Entry_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410374" y="3941134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限制：爬虫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代理池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MH_Number_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657467" y="3980027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.4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MH_Others_13"/>
          <p:cNvCxnSpPr>
            <a:stCxn id="44" idx="6"/>
          </p:cNvCxnSpPr>
          <p:nvPr>
            <p:custDataLst>
              <p:tags r:id="rId20"/>
            </p:custDataLst>
          </p:nvPr>
        </p:nvCxnSpPr>
        <p:spPr>
          <a:xfrm>
            <a:off x="3162332" y="4897398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H_Others_14"/>
          <p:cNvSpPr/>
          <p:nvPr>
            <p:custDataLst>
              <p:tags r:id="rId21"/>
            </p:custDataLst>
          </p:nvPr>
        </p:nvSpPr>
        <p:spPr>
          <a:xfrm>
            <a:off x="2982332" y="4816428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5" name="MH_Entry_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410374" y="4863125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爬虫的抓取效率改进方向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MH_Number_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657467" y="4902018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.5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65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>
                <a:latin typeface="+mn-ea"/>
              </a:rPr>
              <a:t>网络</a:t>
            </a:r>
            <a:r>
              <a:rPr lang="zh-CN" altLang="en-US" dirty="0">
                <a:latin typeface="+mn-ea"/>
              </a:rPr>
              <a:t>爬虫的礼仪与合法性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1878" y="1155302"/>
            <a:ext cx="8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网站的根目录一般会有一个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robots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文本，里面指明了哪些信息允许或不允许网络机器人访问（道德上的要求，非强制）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880"/>
          <a:stretch/>
        </p:blipFill>
        <p:spPr>
          <a:xfrm>
            <a:off x="505097" y="2081739"/>
            <a:ext cx="8071215" cy="42997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80404" y="6381531"/>
            <a:ext cx="2954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好大夫网站爬取规则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7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/>
              <a:t>网络爬虫的礼仪与合法性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8255" y="1063507"/>
            <a:ext cx="8424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数据抓取不可避免地会涉及复制，因此，对于抓取者最明显的一项的指控就是知识产权行为。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305" y="6311818"/>
            <a:ext cx="8424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大部分关键的判例都涉及商业利益。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39308"/>
              </p:ext>
            </p:extLst>
          </p:nvPr>
        </p:nvGraphicFramePr>
        <p:xfrm>
          <a:off x="424775" y="1923793"/>
          <a:ext cx="8328373" cy="4153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609">
                  <a:extLst>
                    <a:ext uri="{9D8B030D-6E8A-4147-A177-3AD203B41FA5}">
                      <a16:colId xmlns:a16="http://schemas.microsoft.com/office/drawing/2014/main" val="216530582"/>
                    </a:ext>
                  </a:extLst>
                </a:gridCol>
                <a:gridCol w="2415101">
                  <a:extLst>
                    <a:ext uri="{9D8B030D-6E8A-4147-A177-3AD203B41FA5}">
                      <a16:colId xmlns:a16="http://schemas.microsoft.com/office/drawing/2014/main" val="4223698523"/>
                    </a:ext>
                  </a:extLst>
                </a:gridCol>
                <a:gridCol w="2391663">
                  <a:extLst>
                    <a:ext uri="{9D8B030D-6E8A-4147-A177-3AD203B41FA5}">
                      <a16:colId xmlns:a16="http://schemas.microsoft.com/office/drawing/2014/main" val="2835734899"/>
                    </a:ext>
                  </a:extLst>
                </a:gridCol>
              </a:tblGrid>
              <a:tr h="5265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事件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指控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结果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430266"/>
                  </a:ext>
                </a:extLst>
              </a:tr>
              <a:tr h="526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Bidder’s Edge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是一家聚合拍卖清单的公司，使用自动化程序从不同的拍卖网站抓取信息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eBay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指控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BE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对服务器的大量访问给他们带来了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50000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美元损失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eBay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胜诉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890886"/>
                  </a:ext>
                </a:extLst>
              </a:tr>
              <a:tr h="526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Meltwater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是一个提供关键字抓取新闻信息的软件公司，他的客户可以订阅新闻主题的汇总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美联社（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AP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）指控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Meltwater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窃取了他们的内容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法官认为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Meltwater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是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AP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的竞争对手</a:t>
                      </a:r>
                      <a:endParaRPr lang="en-US" altLang="zh-CN" sz="20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AP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胜诉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354949"/>
                  </a:ext>
                </a:extLst>
              </a:tr>
              <a:tr h="526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RSS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的创建人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Swartz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因为从科学论文存档</a:t>
                      </a:r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JSTOR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非法下载了数以百万计的论文而遭到逮捕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侵犯知识产权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Swartz</a:t>
                      </a:r>
                      <a:r>
                        <a:rPr lang="zh-CN" altLang="en-US" sz="20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于两年后自杀身亡，案子被撤销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596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77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en-US" altLang="zh-CN" dirty="0"/>
              <a:t>403 Forbidden </a:t>
            </a:r>
            <a:r>
              <a:rPr lang="zh-CN" altLang="en-US" dirty="0" smtClean="0"/>
              <a:t>：</a:t>
            </a:r>
            <a:r>
              <a:rPr lang="en-US" altLang="zh-CN" dirty="0"/>
              <a:t>user-agent</a:t>
            </a:r>
            <a:r>
              <a:rPr lang="zh-CN" altLang="en-US" dirty="0" smtClean="0"/>
              <a:t>过滤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44740" y="1110328"/>
            <a:ext cx="3627810" cy="18466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是网页状态码，表示访问拒绝或者禁止访问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可理解为触发到了网站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的反爬虫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机制。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4" y="1196053"/>
            <a:ext cx="4734465" cy="54771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5097" y="4552549"/>
            <a:ext cx="4319822" cy="2110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95191" y="3352220"/>
            <a:ext cx="34920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get_doctors</a:t>
            </a:r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&lt;-function(</a:t>
            </a:r>
            <a:r>
              <a:rPr lang="en-US" altLang="zh-CN" sz="2400" dirty="0" err="1" smtClean="0">
                <a:latin typeface="Consolas" panose="020B0609020204030204" pitchFamily="49" charset="0"/>
                <a:cs typeface="Times New Roman" panose="02020603050405020304" pitchFamily="18" charset="0"/>
              </a:rPr>
              <a:t>dept_url</a:t>
            </a:r>
            <a:r>
              <a:rPr lang="en-US" altLang="zh-CN" sz="2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  html &lt;-</a:t>
            </a:r>
            <a:r>
              <a:rPr lang="en-US" altLang="zh-CN" sz="2400" dirty="0" err="1" smtClean="0">
                <a:latin typeface="Consolas" panose="020B0609020204030204" pitchFamily="49" charset="0"/>
                <a:cs typeface="Times New Roman" panose="02020603050405020304" pitchFamily="18" charset="0"/>
              </a:rPr>
              <a:t>read_html</a:t>
            </a:r>
            <a:r>
              <a:rPr lang="en-US" altLang="zh-CN" sz="2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latin typeface="Consolas" panose="020B0609020204030204" pitchFamily="49" charset="0"/>
                <a:cs typeface="Times New Roman" panose="02020603050405020304" pitchFamily="18" charset="0"/>
              </a:rPr>
              <a:t>dept_url</a:t>
            </a:r>
            <a:r>
              <a:rPr lang="en-US" altLang="zh-CN" sz="2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,  encoding = “</a:t>
            </a:r>
            <a:r>
              <a:rPr lang="en-US" altLang="zh-CN" sz="2400" dirty="0" err="1" smtClean="0">
                <a:latin typeface="Consolas" panose="020B0609020204030204" pitchFamily="49" charset="0"/>
                <a:cs typeface="Times New Roman" panose="02020603050405020304" pitchFamily="18" charset="0"/>
              </a:rPr>
              <a:t>gbk</a:t>
            </a:r>
            <a:r>
              <a:rPr lang="en-US" altLang="zh-CN" sz="2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”)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     ……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50759" y="633277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函数定义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肘形连接符 11"/>
          <p:cNvCxnSpPr>
            <a:endCxn id="6" idx="1"/>
          </p:cNvCxnSpPr>
          <p:nvPr/>
        </p:nvCxnSpPr>
        <p:spPr>
          <a:xfrm rot="5400000" flipH="1" flipV="1">
            <a:off x="3363118" y="2570927"/>
            <a:ext cx="2518891" cy="144435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04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en-US" altLang="zh-CN" dirty="0"/>
              <a:t>403 </a:t>
            </a:r>
            <a:r>
              <a:rPr lang="en-US" altLang="zh-CN" dirty="0" smtClean="0"/>
              <a:t>Forbidden</a:t>
            </a:r>
            <a:r>
              <a:rPr lang="zh-CN" altLang="en-US" dirty="0" smtClean="0"/>
              <a:t>：</a:t>
            </a:r>
            <a:r>
              <a:rPr lang="en-US" altLang="zh-CN" dirty="0"/>
              <a:t>user-agent</a:t>
            </a:r>
            <a:r>
              <a:rPr lang="zh-CN" altLang="en-US" dirty="0"/>
              <a:t>过滤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512" b="1"/>
          <a:stretch/>
        </p:blipFill>
        <p:spPr>
          <a:xfrm>
            <a:off x="4362450" y="3853561"/>
            <a:ext cx="4438649" cy="29124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51391"/>
          <a:stretch/>
        </p:blipFill>
        <p:spPr>
          <a:xfrm>
            <a:off x="1173752" y="1120786"/>
            <a:ext cx="6733903" cy="2595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8897" y="4453422"/>
            <a:ext cx="2752454" cy="19389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每次访问时随机更换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useragent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，可降低被检测为爬虫程序的可能性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endCxn id="6" idx="0"/>
          </p:cNvCxnSpPr>
          <p:nvPr/>
        </p:nvCxnSpPr>
        <p:spPr>
          <a:xfrm flipH="1">
            <a:off x="1805124" y="2600325"/>
            <a:ext cx="2052502" cy="1853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右箭头 12"/>
          <p:cNvSpPr/>
          <p:nvPr/>
        </p:nvSpPr>
        <p:spPr>
          <a:xfrm>
            <a:off x="3409950" y="5052608"/>
            <a:ext cx="72390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8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4.3 302 redirect</a:t>
            </a:r>
            <a:r>
              <a:rPr lang="zh-CN" altLang="en-US" dirty="0" smtClean="0"/>
              <a:t>：</a:t>
            </a:r>
            <a:r>
              <a:rPr lang="en-US" altLang="zh-CN" dirty="0"/>
              <a:t>JavaScript</a:t>
            </a:r>
            <a:r>
              <a:rPr lang="zh-CN" altLang="en-US" dirty="0" smtClean="0"/>
              <a:t>重定向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5" y="2459564"/>
            <a:ext cx="8071217" cy="15116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39510"/>
          <a:stretch/>
        </p:blipFill>
        <p:spPr>
          <a:xfrm>
            <a:off x="490227" y="4596911"/>
            <a:ext cx="8071217" cy="17156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5095" y="1083684"/>
            <a:ext cx="8187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假如网站检测到你的爬虫，那么网站就会把你的请求重定向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到其他页面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，使你的爬虫失效，用来防止频繁的爬虫请求影响了网站正常用户的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使用。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38270" y="3956304"/>
            <a:ext cx="4185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识别访问网页的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response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160" y="6317551"/>
            <a:ext cx="6955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示例：输出网页状态码（可设置不同的处理方式）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91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 IP</a:t>
            </a:r>
            <a:r>
              <a:rPr lang="zh-CN" altLang="en-US" dirty="0" smtClean="0"/>
              <a:t>限制：爬虫</a:t>
            </a:r>
            <a:r>
              <a:rPr lang="en-US" altLang="zh-CN" dirty="0" smtClean="0"/>
              <a:t>IP</a:t>
            </a:r>
            <a:r>
              <a:rPr lang="zh-CN" altLang="en-US" dirty="0" smtClean="0"/>
              <a:t>代理池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92842" y="3590224"/>
            <a:ext cx="2783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访问次数计数限制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458" y="6309203"/>
            <a:ext cx="4994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封锁</a:t>
            </a:r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处理：禁止访问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86287" y="3579998"/>
            <a:ext cx="305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弹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出验证码输入模块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21477" t="18454" r="11064" b="18388"/>
          <a:stretch/>
        </p:blipFill>
        <p:spPr>
          <a:xfrm>
            <a:off x="5389366" y="1145191"/>
            <a:ext cx="3450708" cy="24028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3" t="35109"/>
          <a:stretch/>
        </p:blipFill>
        <p:spPr>
          <a:xfrm>
            <a:off x="348570" y="1111543"/>
            <a:ext cx="4471908" cy="24364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70" y="4155715"/>
            <a:ext cx="4402159" cy="21519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237878" y="4415223"/>
            <a:ext cx="3753681" cy="219290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代理池应对反爬虫</a:t>
            </a:r>
            <a:endParaRPr lang="en-US" altLang="zh-CN" sz="2400" b="1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9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免费的网站上获取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购买收费的代理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搭建代理服务器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03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 IP</a:t>
            </a:r>
            <a:r>
              <a:rPr lang="zh-CN" altLang="en-US" dirty="0" smtClean="0"/>
              <a:t>限制：爬虫</a:t>
            </a:r>
            <a:r>
              <a:rPr lang="en-US" altLang="zh-CN" dirty="0" smtClean="0"/>
              <a:t>IP</a:t>
            </a:r>
            <a:r>
              <a:rPr lang="zh-CN" altLang="en-US" dirty="0" smtClean="0"/>
              <a:t>代理池</a:t>
            </a:r>
            <a:endParaRPr lang="zh-CN" altLang="en-US" dirty="0"/>
          </a:p>
        </p:txBody>
      </p:sp>
      <p:pic>
        <p:nvPicPr>
          <p:cNvPr id="1028" name="Picture 4" descr="http://img.mp.itc.cn/upload/20161213/a4112e6d40f04f7fae70cc84726981dd_t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2" y="1167878"/>
            <a:ext cx="7312483" cy="50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2712889" y="6329660"/>
            <a:ext cx="36556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代理池设计图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5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 </a:t>
            </a:r>
            <a:r>
              <a:rPr lang="zh-CN" altLang="en-US" dirty="0" smtClean="0"/>
              <a:t>爬虫的抓取效率改进方向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7" y="1641558"/>
            <a:ext cx="5128835" cy="41890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45617" y="5913780"/>
            <a:ext cx="4026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分布式爬虫系统（以量取胜）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66048" y="1410726"/>
            <a:ext cx="1507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战略选择</a:t>
            </a:r>
            <a:endParaRPr lang="zh-CN" altLang="en-US" sz="24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62600" y="2223257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数据源：电脑端网页、手机端网页、手机端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APP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、数据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api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爬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取路径：深度优先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(DFS)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、广度优先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(BFS)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数据性质：静态数据、动态数据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48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爬虫</a:t>
            </a:r>
            <a:r>
              <a:rPr lang="zh-CN" altLang="en-US" dirty="0"/>
              <a:t>程序开发工具一览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236468"/>
              </p:ext>
            </p:extLst>
          </p:nvPr>
        </p:nvGraphicFramePr>
        <p:xfrm>
          <a:off x="184717" y="1095031"/>
          <a:ext cx="8711974" cy="563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746">
                  <a:extLst>
                    <a:ext uri="{9D8B030D-6E8A-4147-A177-3AD203B41FA5}">
                      <a16:colId xmlns:a16="http://schemas.microsoft.com/office/drawing/2014/main" val="466126775"/>
                    </a:ext>
                  </a:extLst>
                </a:gridCol>
                <a:gridCol w="3002954">
                  <a:extLst>
                    <a:ext uri="{9D8B030D-6E8A-4147-A177-3AD203B41FA5}">
                      <a16:colId xmlns:a16="http://schemas.microsoft.com/office/drawing/2014/main" val="749325209"/>
                    </a:ext>
                  </a:extLst>
                </a:gridCol>
                <a:gridCol w="2962274">
                  <a:extLst>
                    <a:ext uri="{9D8B030D-6E8A-4147-A177-3AD203B41FA5}">
                      <a16:colId xmlns:a16="http://schemas.microsoft.com/office/drawing/2014/main" val="2502691538"/>
                    </a:ext>
                  </a:extLst>
                </a:gridCol>
              </a:tblGrid>
              <a:tr h="68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800" dirty="0" smtClean="0">
                          <a:latin typeface="+mj-ea"/>
                          <a:ea typeface="+mj-ea"/>
                        </a:rPr>
                        <a:t>R</a:t>
                      </a:r>
                      <a:r>
                        <a:rPr lang="zh-CN" altLang="en-US" sz="2800" dirty="0" smtClean="0">
                          <a:latin typeface="+mj-ea"/>
                          <a:ea typeface="+mj-ea"/>
                        </a:rPr>
                        <a:t>语言</a:t>
                      </a:r>
                      <a:endParaRPr lang="zh-CN" altLang="en-US" sz="2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800" dirty="0" smtClean="0">
                          <a:latin typeface="+mj-ea"/>
                          <a:ea typeface="+mj-ea"/>
                        </a:rPr>
                        <a:t>Python</a:t>
                      </a:r>
                      <a:endParaRPr lang="zh-CN" altLang="en-US" sz="2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340217"/>
                  </a:ext>
                </a:extLst>
              </a:tr>
              <a:tr h="68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学习曲线（爬虫）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先易后难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先难后易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286636"/>
                  </a:ext>
                </a:extLst>
              </a:tr>
              <a:tr h="68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功能强度（爬虫）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+mj-ea"/>
                          <a:ea typeface="+mj-ea"/>
                        </a:rPr>
                        <a:t>功能有限</a:t>
                      </a:r>
                      <a:endParaRPr lang="zh-CN" altLang="en-US" sz="2400" dirty="0">
                        <a:solidFill>
                          <a:srgbClr val="00B05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爬虫专业工具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720012"/>
                  </a:ext>
                </a:extLst>
              </a:tr>
              <a:tr h="68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社区活跃度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+mj-ea"/>
                          <a:ea typeface="+mj-ea"/>
                        </a:rPr>
                        <a:t>低、教程很少</a:t>
                      </a:r>
                      <a:endParaRPr lang="zh-CN" altLang="en-US" sz="2400" dirty="0">
                        <a:solidFill>
                          <a:srgbClr val="00B05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高、教程非常多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758523"/>
                  </a:ext>
                </a:extLst>
              </a:tr>
              <a:tr h="68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数据分析包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特别多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+mj-ea"/>
                          <a:ea typeface="+mj-ea"/>
                        </a:rPr>
                        <a:t>不如</a:t>
                      </a:r>
                      <a:r>
                        <a:rPr lang="en-US" altLang="zh-CN" sz="2400" dirty="0" smtClean="0">
                          <a:solidFill>
                            <a:srgbClr val="00B050"/>
                          </a:solidFill>
                          <a:latin typeface="+mj-ea"/>
                          <a:ea typeface="+mj-ea"/>
                        </a:rPr>
                        <a:t>R</a:t>
                      </a:r>
                      <a:endParaRPr lang="zh-CN" altLang="en-US" sz="2400" dirty="0">
                        <a:solidFill>
                          <a:srgbClr val="00B05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50253"/>
                  </a:ext>
                </a:extLst>
              </a:tr>
              <a:tr h="68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可视化功能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很强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+mj-ea"/>
                          <a:ea typeface="+mj-ea"/>
                        </a:rPr>
                        <a:t>不如</a:t>
                      </a:r>
                      <a:r>
                        <a:rPr lang="en-US" altLang="zh-CN" sz="2400" dirty="0" smtClean="0">
                          <a:solidFill>
                            <a:srgbClr val="00B050"/>
                          </a:solidFill>
                          <a:latin typeface="+mj-ea"/>
                          <a:ea typeface="+mj-ea"/>
                        </a:rPr>
                        <a:t>R</a:t>
                      </a:r>
                      <a:endParaRPr lang="zh-CN" altLang="en-US" sz="2400" dirty="0">
                        <a:solidFill>
                          <a:srgbClr val="00B05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757481"/>
                  </a:ext>
                </a:extLst>
              </a:tr>
              <a:tr h="68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泛用性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很适合于社科研究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适用广泛，在机器学习领域应用较多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273375"/>
                  </a:ext>
                </a:extLst>
              </a:tr>
              <a:tr h="68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应用倾向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统计研究、数据分析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工程开发、工程环境</a:t>
                      </a:r>
                      <a:endParaRPr lang="zh-CN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145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4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 </a:t>
            </a:r>
            <a:r>
              <a:rPr lang="zh-CN" altLang="en-US" dirty="0" smtClean="0"/>
              <a:t>爬虫效率改进方向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2" y="1148008"/>
            <a:ext cx="7115490" cy="51488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77853" y="6296836"/>
            <a:ext cx="36556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代码优化（以质取胜）</a:t>
            </a:r>
            <a:endParaRPr lang="zh-CN" altLang="en-US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7700" y="2181225"/>
            <a:ext cx="4419600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0050" y="3381376"/>
            <a:ext cx="2990850" cy="242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47699" y="3789829"/>
            <a:ext cx="4333875" cy="242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7124" y="1610707"/>
            <a:ext cx="1476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给每个请求创建一个新的连接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77124" y="4444550"/>
            <a:ext cx="147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给</a:t>
            </a:r>
            <a:r>
              <a:rPr lang="zh-CN" altLang="en-US" sz="2400" dirty="0">
                <a:latin typeface="+mj-ea"/>
                <a:ea typeface="+mj-ea"/>
              </a:rPr>
              <a:t>多</a:t>
            </a:r>
            <a:r>
              <a:rPr lang="zh-CN" altLang="en-US" sz="2400" dirty="0" smtClean="0">
                <a:latin typeface="+mj-ea"/>
                <a:ea typeface="+mj-ea"/>
              </a:rPr>
              <a:t>个请求使用同一个连接</a:t>
            </a:r>
            <a:endParaRPr lang="zh-CN" altLang="en-US" sz="2400" dirty="0">
              <a:latin typeface="+mj-ea"/>
              <a:ea typeface="+mj-ea"/>
            </a:endParaRPr>
          </a:p>
        </p:txBody>
      </p:sp>
      <p:cxnSp>
        <p:nvCxnSpPr>
          <p:cNvPr id="11" name="直接箭头连接符 10"/>
          <p:cNvCxnSpPr>
            <a:stCxn id="5" idx="3"/>
            <a:endCxn id="8" idx="1"/>
          </p:cNvCxnSpPr>
          <p:nvPr/>
        </p:nvCxnSpPr>
        <p:spPr>
          <a:xfrm flipV="1">
            <a:off x="5067300" y="2395537"/>
            <a:ext cx="240982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6" idx="3"/>
            <a:endCxn id="9" idx="0"/>
          </p:cNvCxnSpPr>
          <p:nvPr/>
        </p:nvCxnSpPr>
        <p:spPr>
          <a:xfrm>
            <a:off x="3390900" y="3502697"/>
            <a:ext cx="4824412" cy="94185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7" idx="3"/>
            <a:endCxn id="9" idx="0"/>
          </p:cNvCxnSpPr>
          <p:nvPr/>
        </p:nvCxnSpPr>
        <p:spPr>
          <a:xfrm>
            <a:off x="4981574" y="3911150"/>
            <a:ext cx="3233738" cy="53340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7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s_1"/>
          <p:cNvSpPr/>
          <p:nvPr>
            <p:custDataLst>
              <p:tags r:id="rId2"/>
            </p:custDataLst>
          </p:nvPr>
        </p:nvSpPr>
        <p:spPr>
          <a:xfrm>
            <a:off x="2973178" y="3420"/>
            <a:ext cx="198308" cy="6854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1" name="MH_Others_2"/>
          <p:cNvSpPr txBox="1"/>
          <p:nvPr>
            <p:custDataLst>
              <p:tags r:id="rId3"/>
            </p:custDataLst>
          </p:nvPr>
        </p:nvSpPr>
        <p:spPr>
          <a:xfrm>
            <a:off x="132830" y="2050453"/>
            <a:ext cx="2707298" cy="286383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尝试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</a:p>
          <a:p>
            <a:pPr algn="ctr"/>
            <a:endParaRPr lang="zh-CN" altLang="en-US" sz="4800" b="1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MH_Others_5"/>
          <p:cNvCxnSpPr>
            <a:stCxn id="5" idx="6"/>
          </p:cNvCxnSpPr>
          <p:nvPr>
            <p:custDataLst>
              <p:tags r:id="rId4"/>
            </p:custDataLst>
          </p:nvPr>
        </p:nvCxnSpPr>
        <p:spPr>
          <a:xfrm>
            <a:off x="3162332" y="1209431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Others_6"/>
          <p:cNvSpPr/>
          <p:nvPr>
            <p:custDataLst>
              <p:tags r:id="rId5"/>
            </p:custDataLst>
          </p:nvPr>
        </p:nvSpPr>
        <p:spPr>
          <a:xfrm>
            <a:off x="2982332" y="1128461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6" name="MH_Entry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10374" y="1175158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好大夫在线：同科室医生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Number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57467" y="1214051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.1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MH_Others_7"/>
          <p:cNvCxnSpPr>
            <a:stCxn id="29" idx="6"/>
          </p:cNvCxnSpPr>
          <p:nvPr>
            <p:custDataLst>
              <p:tags r:id="rId8"/>
            </p:custDataLst>
          </p:nvPr>
        </p:nvCxnSpPr>
        <p:spPr>
          <a:xfrm>
            <a:off x="3162332" y="2131423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s_8"/>
          <p:cNvSpPr/>
          <p:nvPr>
            <p:custDataLst>
              <p:tags r:id="rId9"/>
            </p:custDataLst>
          </p:nvPr>
        </p:nvSpPr>
        <p:spPr>
          <a:xfrm>
            <a:off x="2982332" y="2050453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0" name="MH_Entry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410374" y="2097150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医（挂号网）：专科医生团队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Number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657467" y="2136043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.2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MH_Others_9"/>
          <p:cNvCxnSpPr>
            <a:stCxn id="34" idx="6"/>
          </p:cNvCxnSpPr>
          <p:nvPr>
            <p:custDataLst>
              <p:tags r:id="rId12"/>
            </p:custDataLst>
          </p:nvPr>
        </p:nvCxnSpPr>
        <p:spPr>
          <a:xfrm>
            <a:off x="3162332" y="3053415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H_Others_10"/>
          <p:cNvSpPr/>
          <p:nvPr>
            <p:custDataLst>
              <p:tags r:id="rId13"/>
            </p:custDataLst>
          </p:nvPr>
        </p:nvSpPr>
        <p:spPr>
          <a:xfrm>
            <a:off x="2982332" y="2972445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35" name="MH_Entry_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410374" y="3019142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搜索：猫的种类及图片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MH_Number_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657467" y="3058035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.3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8" name="MH_Others_11"/>
          <p:cNvCxnSpPr>
            <a:stCxn id="39" idx="6"/>
          </p:cNvCxnSpPr>
          <p:nvPr>
            <p:custDataLst>
              <p:tags r:id="rId16"/>
            </p:custDataLst>
          </p:nvPr>
        </p:nvCxnSpPr>
        <p:spPr>
          <a:xfrm>
            <a:off x="3162332" y="3975407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H_Others_12"/>
          <p:cNvSpPr/>
          <p:nvPr>
            <p:custDataLst>
              <p:tags r:id="rId17"/>
            </p:custDataLst>
          </p:nvPr>
        </p:nvSpPr>
        <p:spPr>
          <a:xfrm>
            <a:off x="2982332" y="3894437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0" name="MH_Entry_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410374" y="3941134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春雨医生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：药物购买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MH_Number_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657467" y="3980027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.4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MH_Others_13"/>
          <p:cNvCxnSpPr>
            <a:stCxn id="44" idx="6"/>
          </p:cNvCxnSpPr>
          <p:nvPr>
            <p:custDataLst>
              <p:tags r:id="rId20"/>
            </p:custDataLst>
          </p:nvPr>
        </p:nvCxnSpPr>
        <p:spPr>
          <a:xfrm>
            <a:off x="3162332" y="4897398"/>
            <a:ext cx="537976" cy="216409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H_Others_14"/>
          <p:cNvSpPr/>
          <p:nvPr>
            <p:custDataLst>
              <p:tags r:id="rId21"/>
            </p:custDataLst>
          </p:nvPr>
        </p:nvSpPr>
        <p:spPr>
          <a:xfrm>
            <a:off x="2982332" y="4816428"/>
            <a:ext cx="180000" cy="161940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45" name="MH_Entry_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410374" y="4863125"/>
            <a:ext cx="4733625" cy="48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京东商城：商品价格与评论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MH_Number_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657467" y="4902018"/>
            <a:ext cx="649362" cy="43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r>
              <a:rPr lang="en-US" altLang="zh-CN" sz="3200" b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.5</a:t>
            </a:r>
            <a:endParaRPr lang="zh-CN" altLang="en-US" sz="32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59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好</a:t>
            </a:r>
            <a:r>
              <a:rPr lang="zh-CN" altLang="en-US" dirty="0"/>
              <a:t>大夫在线：同科室</a:t>
            </a:r>
            <a:r>
              <a:rPr lang="zh-CN" altLang="en-US" dirty="0" smtClean="0"/>
              <a:t>医生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5360" y="1043397"/>
            <a:ext cx="6233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数据源：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https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://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www.haodf.com/faculty/DE4roiYGYZwXw</a:t>
            </a: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0XD2kvYsPktj.htm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7" y="1782475"/>
            <a:ext cx="6134100" cy="2543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67" y="4494185"/>
            <a:ext cx="6134100" cy="22425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38901" y="1141695"/>
            <a:ext cx="2807848" cy="554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数据需求</a:t>
            </a:r>
            <a:endParaRPr lang="en-US" altLang="zh-CN" sz="2400" b="1" dirty="0" smtClean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05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范围：中日医院神经内科的所有入驻医生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数据项：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职称（临床）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职称（教学）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热度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信息页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返回类型：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考察点：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节点定位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多页面生成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节点属性抽取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文本抽取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文件输出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058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 smtClean="0"/>
              <a:t>微医（挂号网）：专科医生团队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05097" y="1160302"/>
            <a:ext cx="8181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数据源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https://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www.guahao.com/eteam/index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56" y="1633647"/>
            <a:ext cx="5988184" cy="50646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4815" y="1097961"/>
            <a:ext cx="2902047" cy="554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数据需求</a:t>
            </a:r>
            <a:endParaRPr lang="en-US" altLang="zh-CN" sz="2400" b="1" dirty="0" smtClean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05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范围：北京市所有的眼科专家团队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数据项：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团队名称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成员数量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所在医院名称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累计预约次数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团队主页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</a:p>
          <a:p>
            <a:pPr marL="342900" lvl="1" indent="-342900">
              <a:buFont typeface="+mj-lt"/>
              <a:buAutoNum type="arabicPeriod" startAt="3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返回类型：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考察点：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节点定位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动态页面渲染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模拟点击操作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节点属性抽取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文本抽取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文件输出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76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 smtClean="0"/>
              <a:t>百度搜索：猫的种类及图片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5097" y="1160302"/>
            <a:ext cx="8181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数据源：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https://www.baidu.com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/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3" y="1630075"/>
            <a:ext cx="5301980" cy="51007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32024" y="1160302"/>
            <a:ext cx="3251469" cy="400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数据需求</a:t>
            </a:r>
            <a:endParaRPr lang="en-US" altLang="zh-CN" sz="2400" b="1" dirty="0" smtClean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05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范围：百度搜索结果的所有品种图片，共计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数据项：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图片（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JPG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文件名为猫的品种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返回类型：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jpg</a:t>
            </a:r>
          </a:p>
          <a:p>
            <a:pPr marL="342900" lvl="1" indent="-342900">
              <a:buFont typeface="+mj-lt"/>
              <a:buAutoNum type="arabicPeriod" startAt="3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考察点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文件下载与命名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动态页面渲染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模拟点击操作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节点属性抽取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73366" y="5300316"/>
            <a:ext cx="3210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：机器学习中的图像识别研究需要大量的训练样本，百度、谷歌等搜索引擎是比较好的图片来源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0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5.4 </a:t>
            </a:r>
            <a:r>
              <a:rPr lang="zh-CN" altLang="en-US" dirty="0" smtClean="0"/>
              <a:t>春雨医生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：药物购买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05097" y="1160302"/>
            <a:ext cx="8181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数据源：春雨医生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0" y="1633240"/>
            <a:ext cx="2845985" cy="4906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676" y="1630073"/>
            <a:ext cx="2980825" cy="4910077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3088635" y="3530636"/>
            <a:ext cx="408561" cy="110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981" y="1069386"/>
            <a:ext cx="2373549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数据需求</a:t>
            </a:r>
            <a:endParaRPr lang="en-US" altLang="zh-CN" sz="2400" b="1" dirty="0" smtClean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05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范围：心血管疾病有关的至少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数据项：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药物名称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药物价格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返回类型：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考察点：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文件解析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数据传输捕捉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目标变量抽取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文件输出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5.5 </a:t>
            </a:r>
            <a:r>
              <a:rPr lang="zh-CN" altLang="en-US" dirty="0" smtClean="0"/>
              <a:t>京东商城：商品价格与评论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5097" y="1160302"/>
            <a:ext cx="8181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数据源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https://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item.jd.com/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6946627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.html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49143"/>
          <a:stretch/>
        </p:blipFill>
        <p:spPr>
          <a:xfrm>
            <a:off x="359552" y="1637716"/>
            <a:ext cx="4572000" cy="13660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2" y="3111842"/>
            <a:ext cx="8472792" cy="28999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7124" y="6079969"/>
            <a:ext cx="8118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商品价格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p.3.cn/prices/mgets?skuIds=J_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skuid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,J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_&amp;;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type=1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64604" y="1245140"/>
            <a:ext cx="836579" cy="184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182894" y="1429966"/>
            <a:ext cx="2324910" cy="5116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17124" y="6449461"/>
            <a:ext cx="8180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商品评论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club.jd.com/productpage/p-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skuid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-s-0-t-3-p-0.html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17712" y="1250297"/>
            <a:ext cx="2583403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05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商品名称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商品价格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好评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商品标签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商品评论内容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99411" y="1420441"/>
            <a:ext cx="22499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考察点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文件解析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目标变量抽取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25442" y="937110"/>
            <a:ext cx="1506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数据需求</a:t>
            </a:r>
            <a:endParaRPr lang="en-US" altLang="zh-CN" sz="24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849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推荐书籍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47" y="1228725"/>
            <a:ext cx="3809728" cy="5333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953" y="1228725"/>
            <a:ext cx="3802870" cy="53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1217" y="1411817"/>
            <a:ext cx="3503083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80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3443818" y="1873252"/>
            <a:ext cx="4514849" cy="129963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6400" dirty="0">
                <a:solidFill>
                  <a:schemeClr val="accent1"/>
                </a:solidFill>
                <a:latin typeface="+mj-ea"/>
                <a:ea typeface="+mj-ea"/>
              </a:rPr>
              <a:t>谢</a:t>
            </a:r>
            <a:r>
              <a:rPr lang="zh-CN" altLang="en-US" sz="6400" dirty="0">
                <a:solidFill>
                  <a:schemeClr val="accent2"/>
                </a:solidFill>
                <a:latin typeface="+mj-ea"/>
                <a:ea typeface="+mj-ea"/>
              </a:rPr>
              <a:t>谢</a:t>
            </a:r>
            <a:r>
              <a:rPr lang="zh-CN" altLang="en-US" sz="6400" dirty="0">
                <a:solidFill>
                  <a:schemeClr val="accent3"/>
                </a:solidFill>
                <a:latin typeface="+mj-ea"/>
                <a:ea typeface="+mj-ea"/>
              </a:rPr>
              <a:t>观</a:t>
            </a:r>
            <a:r>
              <a:rPr lang="zh-CN" altLang="en-US" sz="6400" dirty="0">
                <a:solidFill>
                  <a:schemeClr val="accent4"/>
                </a:solidFill>
                <a:latin typeface="+mj-ea"/>
                <a:ea typeface="+mj-ea"/>
              </a:rPr>
              <a:t>看</a:t>
            </a:r>
          </a:p>
        </p:txBody>
      </p:sp>
      <p:sp>
        <p:nvSpPr>
          <p:cNvPr id="13316" name="Text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6534" y="2980267"/>
            <a:ext cx="4701117" cy="98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4800" b="1">
                <a:latin typeface="Arial" panose="020B0604020202020204" pitchFamily="34" charset="0"/>
                <a:cs typeface="Arial" panose="020B0604020202020204" pitchFamily="34" charset="0"/>
              </a:rPr>
              <a:t>HANK   YOU!</a:t>
            </a:r>
            <a:endParaRPr lang="zh-CN" alt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直角三角形 6"/>
          <p:cNvSpPr/>
          <p:nvPr>
            <p:custDataLst>
              <p:tags r:id="rId5"/>
            </p:custDataLst>
          </p:nvPr>
        </p:nvSpPr>
        <p:spPr>
          <a:xfrm rot="1665221">
            <a:off x="7725834" y="4826000"/>
            <a:ext cx="194733" cy="39158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6"/>
            </p:custDataLst>
          </p:nvPr>
        </p:nvSpPr>
        <p:spPr>
          <a:xfrm rot="9441503">
            <a:off x="8210551" y="4068233"/>
            <a:ext cx="372533" cy="74506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7"/>
            </p:custDataLst>
          </p:nvPr>
        </p:nvSpPr>
        <p:spPr>
          <a:xfrm rot="14258978">
            <a:off x="5804959" y="4424893"/>
            <a:ext cx="376767" cy="75564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直角三角形 9"/>
          <p:cNvSpPr/>
          <p:nvPr>
            <p:custDataLst>
              <p:tags r:id="rId8"/>
            </p:custDataLst>
          </p:nvPr>
        </p:nvSpPr>
        <p:spPr>
          <a:xfrm rot="1312468">
            <a:off x="6910917" y="4974167"/>
            <a:ext cx="304800" cy="609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直角三角形 10"/>
          <p:cNvSpPr/>
          <p:nvPr>
            <p:custDataLst>
              <p:tags r:id="rId9"/>
            </p:custDataLst>
          </p:nvPr>
        </p:nvSpPr>
        <p:spPr>
          <a:xfrm rot="14258978">
            <a:off x="1202267" y="4565652"/>
            <a:ext cx="378884" cy="75564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直角三角形 11"/>
          <p:cNvSpPr/>
          <p:nvPr>
            <p:custDataLst>
              <p:tags r:id="rId10"/>
            </p:custDataLst>
          </p:nvPr>
        </p:nvSpPr>
        <p:spPr>
          <a:xfrm rot="4526379">
            <a:off x="2387601" y="5111750"/>
            <a:ext cx="141816" cy="28575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直角三角形 12"/>
          <p:cNvSpPr/>
          <p:nvPr>
            <p:custDataLst>
              <p:tags r:id="rId11"/>
            </p:custDataLst>
          </p:nvPr>
        </p:nvSpPr>
        <p:spPr>
          <a:xfrm rot="1665221">
            <a:off x="3759200" y="4514851"/>
            <a:ext cx="474133" cy="952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4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移动互联网的信息孤岛现象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7310" t="13064" r="12565" b="2510"/>
          <a:stretch/>
        </p:blipFill>
        <p:spPr>
          <a:xfrm>
            <a:off x="2051525" y="1173805"/>
            <a:ext cx="1112999" cy="1131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79" y="1230190"/>
            <a:ext cx="3128962" cy="53239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8775" b="30000"/>
          <a:stretch/>
        </p:blipFill>
        <p:spPr>
          <a:xfrm>
            <a:off x="291328" y="2877389"/>
            <a:ext cx="2180682" cy="6542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65200" t="73939" r="17800"/>
          <a:stretch/>
        </p:blipFill>
        <p:spPr>
          <a:xfrm>
            <a:off x="1381669" y="3913772"/>
            <a:ext cx="809625" cy="819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65600" t="1515" r="18200" b="75152"/>
          <a:stretch/>
        </p:blipFill>
        <p:spPr>
          <a:xfrm>
            <a:off x="1119731" y="5881116"/>
            <a:ext cx="771525" cy="7334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82000" t="50303" b="25757"/>
          <a:stretch/>
        </p:blipFill>
        <p:spPr>
          <a:xfrm>
            <a:off x="1786481" y="5055328"/>
            <a:ext cx="857250" cy="752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82600" b="75455"/>
          <a:stretch/>
        </p:blipFill>
        <p:spPr>
          <a:xfrm>
            <a:off x="276768" y="4016252"/>
            <a:ext cx="828675" cy="7715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82000" t="75152"/>
          <a:stretch/>
        </p:blipFill>
        <p:spPr>
          <a:xfrm>
            <a:off x="142149" y="5169954"/>
            <a:ext cx="857250" cy="781050"/>
          </a:xfrm>
          <a:prstGeom prst="rect">
            <a:avLst/>
          </a:prstGeom>
        </p:spPr>
      </p:pic>
      <p:pic>
        <p:nvPicPr>
          <p:cNvPr id="4098" name="Picture 2" descr="https://timgsa.baidu.com/timg?image&amp;quality=80&amp;size=b9999_10000&amp;sec=1531479909113&amp;di=9701bf69fde1c58ca63d514986299687&amp;imgtype=0&amp;src=http%3A%2F%2Fimg1.16pic.com%2F00%2F00%2F17%2F16pic_17604_s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7" t="9750" r="11751" b="7300"/>
          <a:stretch/>
        </p:blipFill>
        <p:spPr bwMode="auto">
          <a:xfrm>
            <a:off x="4329778" y="3401699"/>
            <a:ext cx="947468" cy="9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/>
          <a:srcRect l="4062" t="5050" r="69062" b="7577"/>
          <a:stretch/>
        </p:blipFill>
        <p:spPr>
          <a:xfrm>
            <a:off x="4174547" y="5285371"/>
            <a:ext cx="1184603" cy="11914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3061" y="4650569"/>
            <a:ext cx="1038769" cy="103876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7810" y="2813756"/>
            <a:ext cx="1019175" cy="1019175"/>
          </a:xfrm>
          <a:prstGeom prst="rect">
            <a:avLst/>
          </a:prstGeom>
        </p:spPr>
      </p:pic>
      <p:sp>
        <p:nvSpPr>
          <p:cNvPr id="18" name="左大括号 17"/>
          <p:cNvSpPr/>
          <p:nvPr/>
        </p:nvSpPr>
        <p:spPr>
          <a:xfrm>
            <a:off x="5363482" y="1409700"/>
            <a:ext cx="393199" cy="4953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3" idx="2"/>
            <a:endCxn id="7" idx="0"/>
          </p:cNvCxnSpPr>
          <p:nvPr/>
        </p:nvCxnSpPr>
        <p:spPr>
          <a:xfrm flipH="1">
            <a:off x="1381669" y="2305050"/>
            <a:ext cx="1226356" cy="572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1" idx="2"/>
            <a:endCxn id="12" idx="0"/>
          </p:cNvCxnSpPr>
          <p:nvPr/>
        </p:nvCxnSpPr>
        <p:spPr>
          <a:xfrm flipH="1">
            <a:off x="570774" y="4787777"/>
            <a:ext cx="120332" cy="3821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2" idx="2"/>
            <a:endCxn id="9" idx="1"/>
          </p:cNvCxnSpPr>
          <p:nvPr/>
        </p:nvCxnSpPr>
        <p:spPr>
          <a:xfrm>
            <a:off x="570774" y="5951004"/>
            <a:ext cx="548957" cy="2968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3"/>
            <a:endCxn id="8" idx="2"/>
          </p:cNvCxnSpPr>
          <p:nvPr/>
        </p:nvCxnSpPr>
        <p:spPr>
          <a:xfrm flipV="1">
            <a:off x="999399" y="4732922"/>
            <a:ext cx="787083" cy="8275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0" idx="0"/>
            <a:endCxn id="8" idx="2"/>
          </p:cNvCxnSpPr>
          <p:nvPr/>
        </p:nvCxnSpPr>
        <p:spPr>
          <a:xfrm flipH="1" flipV="1">
            <a:off x="1786482" y="4732922"/>
            <a:ext cx="428624" cy="322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右箭头 30"/>
          <p:cNvSpPr/>
          <p:nvPr/>
        </p:nvSpPr>
        <p:spPr>
          <a:xfrm rot="5400000">
            <a:off x="1191802" y="3515299"/>
            <a:ext cx="312289" cy="484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97" name="直接箭头连接符 4096"/>
          <p:cNvCxnSpPr>
            <a:stCxn id="3" idx="2"/>
            <a:endCxn id="17" idx="0"/>
          </p:cNvCxnSpPr>
          <p:nvPr/>
        </p:nvCxnSpPr>
        <p:spPr>
          <a:xfrm>
            <a:off x="2608025" y="2305050"/>
            <a:ext cx="859373" cy="508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直接箭头连接符 4099"/>
          <p:cNvCxnSpPr>
            <a:stCxn id="3" idx="2"/>
            <a:endCxn id="16" idx="1"/>
          </p:cNvCxnSpPr>
          <p:nvPr/>
        </p:nvCxnSpPr>
        <p:spPr>
          <a:xfrm>
            <a:off x="2608025" y="2305050"/>
            <a:ext cx="285036" cy="286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直接箭头连接符 4102"/>
          <p:cNvCxnSpPr>
            <a:stCxn id="3" idx="2"/>
            <a:endCxn id="4098" idx="0"/>
          </p:cNvCxnSpPr>
          <p:nvPr/>
        </p:nvCxnSpPr>
        <p:spPr>
          <a:xfrm>
            <a:off x="2608025" y="2305050"/>
            <a:ext cx="2195487" cy="109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直接箭头连接符 4104"/>
          <p:cNvCxnSpPr>
            <a:stCxn id="3" idx="2"/>
            <a:endCxn id="15" idx="0"/>
          </p:cNvCxnSpPr>
          <p:nvPr/>
        </p:nvCxnSpPr>
        <p:spPr>
          <a:xfrm>
            <a:off x="2608025" y="2305050"/>
            <a:ext cx="2158824" cy="2980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 </a:t>
            </a:r>
            <a:r>
              <a:rPr lang="zh-CN" altLang="en-US" dirty="0" smtClean="0"/>
              <a:t>信息再整合的发展现状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5002" y="2153616"/>
            <a:ext cx="22781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Indexing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622" y="4861147"/>
            <a:ext cx="1590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</a:t>
            </a:r>
          </a:p>
          <a:p>
            <a:pPr algn="ctr"/>
            <a:r>
              <a:rPr lang="en-US" altLang="zh-CN" sz="2400" b="1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ULink</a:t>
            </a:r>
            <a:endParaRPr lang="zh-CN" altLang="en-US" sz="24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10853" y="1599617"/>
            <a:ext cx="61474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软件“蜘蛛”进行自动访问和抓取，无需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获得许可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和应用软件开发商建立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合作，将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内容集成后，再提供给用户去检索。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10853" y="4307149"/>
            <a:ext cx="6115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使用方式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：在使用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时，摇动手机会产生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uLink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，通过点击将跳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转到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相应界面。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局限性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uLink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都集中在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Bookmark 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上，不能与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上随心所欲的网页超链接</a:t>
            </a: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2202504" y="1594423"/>
            <a:ext cx="505839" cy="15874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2113999" y="4350897"/>
            <a:ext cx="594344" cy="18514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AUTOCOLOR" val="TRUE"/>
  <p:tag name="MH_TYPE" val="CONTENTS"/>
  <p:tag name="ID" val="54710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TextBox 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TextBox 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TextBox 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Right Triangle 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Right Triangle 7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Right Triangle 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Right Triangle 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Right Triangle 1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Right Triangle 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13101253"/>
  <p:tag name="MH_LIBRARY" val="GRAPHIC"/>
  <p:tag name="MH_ORDER" val="Right Triangle 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AUTOCOLOR" val="TRUE"/>
  <p:tag name="MH_TYPE" val="CONTENTS"/>
  <p:tag name="ID" val="5471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AUTOCOLOR" val="TRUE"/>
  <p:tag name="MH_TYPE" val="CONTENTS"/>
  <p:tag name="ID" val="54710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AUTOCOLOR" val="TRUE"/>
  <p:tag name="MH_TYPE" val="CONTENTS"/>
  <p:tag name="ID" val="5471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AUTOCOLOR" val="TRUE"/>
  <p:tag name="MH_TYPE" val="CONTENTS"/>
  <p:tag name="ID" val="5471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ENTRY"/>
  <p:tag name="ID" val="547104"/>
  <p:tag name="MH_ORDER" val="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NUMBER"/>
  <p:tag name="ID" val="547104"/>
  <p:tag name="MH_ORDER" val="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AUTOCOLOR" val="TRUE"/>
  <p:tag name="MH_TYPE" val="CONTENTS"/>
  <p:tag name="ID" val="54710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9222218"/>
  <p:tag name="MH_LIBRARY" val="CONTENTS"/>
  <p:tag name="MH_TYPE" val="OTHERS"/>
  <p:tag name="ID" val="547104"/>
</p:tagLst>
</file>

<file path=ppt/theme/theme1.xml><?xml version="1.0" encoding="utf-8"?>
<a:theme xmlns:a="http://schemas.openxmlformats.org/drawingml/2006/main" name="A000120141119A01PPBG">
  <a:themeElements>
    <a:clrScheme name="KSO_GREY5">
      <a:dk1>
        <a:srgbClr val="3D3F41"/>
      </a:dk1>
      <a:lt1>
        <a:srgbClr val="FFFFFF"/>
      </a:lt1>
      <a:dk2>
        <a:srgbClr val="454749"/>
      </a:dk2>
      <a:lt2>
        <a:srgbClr val="EAF5FC"/>
      </a:lt2>
      <a:accent1>
        <a:srgbClr val="6D8A8C"/>
      </a:accent1>
      <a:accent2>
        <a:srgbClr val="92A181"/>
      </a:accent2>
      <a:accent3>
        <a:srgbClr val="888696"/>
      </a:accent3>
      <a:accent4>
        <a:srgbClr val="7FA6BA"/>
      </a:accent4>
      <a:accent5>
        <a:srgbClr val="C8D1BA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A000120150303A04PPBG</Template>
  <TotalTime>4290</TotalTime>
  <Words>3298</Words>
  <Application>Microsoft Office PowerPoint</Application>
  <PresentationFormat>全屏显示(4:3)</PresentationFormat>
  <Paragraphs>576</Paragraphs>
  <Slides>78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0" baseType="lpstr">
      <vt:lpstr>Arial Unicode MS</vt:lpstr>
      <vt:lpstr>等线</vt:lpstr>
      <vt:lpstr>黑体</vt:lpstr>
      <vt:lpstr>微软雅黑</vt:lpstr>
      <vt:lpstr>幼圆</vt:lpstr>
      <vt:lpstr>Arial</vt:lpstr>
      <vt:lpstr>Broadway</vt:lpstr>
      <vt:lpstr>Calibri</vt:lpstr>
      <vt:lpstr>Consolas</vt:lpstr>
      <vt:lpstr>Times New Roman</vt:lpstr>
      <vt:lpstr>Wingdings 2</vt:lpstr>
      <vt:lpstr>A000120141119A01PPBG</vt:lpstr>
      <vt:lpstr>基于R的自动数据收集</vt:lpstr>
      <vt:lpstr>PowerPoint 演示文稿</vt:lpstr>
      <vt:lpstr>PowerPoint 演示文稿</vt:lpstr>
      <vt:lpstr>1.1 浪潮之巅：从微软到谷歌</vt:lpstr>
      <vt:lpstr>1.2 数学之美：图论和网络爬虫</vt:lpstr>
      <vt:lpstr>1.3 爬虫程序开发工具一览</vt:lpstr>
      <vt:lpstr>1.3 爬虫程序开发工具一览</vt:lpstr>
      <vt:lpstr>1.4 移动互联网的信息孤岛现象</vt:lpstr>
      <vt:lpstr>1.5 信息再整合的发展现状</vt:lpstr>
      <vt:lpstr>PowerPoint 演示文稿</vt:lpstr>
      <vt:lpstr>2.1 超文本标记语言（HTML）</vt:lpstr>
      <vt:lpstr>2.1 超文本标记语言（HTML）</vt:lpstr>
      <vt:lpstr>2.2 层叠样式表（CSS）</vt:lpstr>
      <vt:lpstr>2.2 层叠样式表（CSS）</vt:lpstr>
      <vt:lpstr>2.3 网页脚本语言JavaScript</vt:lpstr>
      <vt:lpstr>2.4 超文本传输协议HTTP</vt:lpstr>
      <vt:lpstr>2.4 超文本传输协议HTTP</vt:lpstr>
      <vt:lpstr>2.5 SQL与关系型数据库</vt:lpstr>
      <vt:lpstr>2.5 SQL与关系型数据库</vt:lpstr>
      <vt:lpstr>PowerPoint 演示文稿</vt:lpstr>
      <vt:lpstr>3、R语言爬虫设计方法论</vt:lpstr>
      <vt:lpstr>3.1 静态数据的采集和处理</vt:lpstr>
      <vt:lpstr>3.1.1 网页读取</vt:lpstr>
      <vt:lpstr>3.1.1 网页读取</vt:lpstr>
      <vt:lpstr>3.1.2 节点定位</vt:lpstr>
      <vt:lpstr>3.1.2 节点定位</vt:lpstr>
      <vt:lpstr>3.1.3 信息提取-文本</vt:lpstr>
      <vt:lpstr>3.1.3 信息提取-正则</vt:lpstr>
      <vt:lpstr>3.1.3 信息提取-链接</vt:lpstr>
      <vt:lpstr>3.2.1 互联网文档下载-URL获取</vt:lpstr>
      <vt:lpstr>3.2.2 互联网文档下载-资源下载</vt:lpstr>
      <vt:lpstr>3.3 AJAX增强的网页采集策略</vt:lpstr>
      <vt:lpstr>3.3.1 软件安装与配置</vt:lpstr>
      <vt:lpstr>3.3.1 软件安装与配置</vt:lpstr>
      <vt:lpstr>3.3.2 模拟浏览器操作-启动</vt:lpstr>
      <vt:lpstr>3.3.2 模拟浏览器操作-点击</vt:lpstr>
      <vt:lpstr>3.3.2 模拟浏览器操作-点击</vt:lpstr>
      <vt:lpstr>3.3.2 模拟浏览器操作-点击</vt:lpstr>
      <vt:lpstr>3.3.3 模拟浏览器操作-登录</vt:lpstr>
      <vt:lpstr>3.3.3 模拟浏览器操作-登录</vt:lpstr>
      <vt:lpstr>3.3.4 模拟浏览器操作-滑动</vt:lpstr>
      <vt:lpstr>3.3.4 模拟浏览器操作-滑动</vt:lpstr>
      <vt:lpstr>3.3.4 模拟浏览器操作-滑动</vt:lpstr>
      <vt:lpstr>3.3.4 模拟浏览器操作-滑动</vt:lpstr>
      <vt:lpstr>3.3.4 模拟浏览器操作-滑动</vt:lpstr>
      <vt:lpstr>3.4 手机端APP数据的捕捉与处理</vt:lpstr>
      <vt:lpstr>3.4 手机端APP数据的捕捉与处理</vt:lpstr>
      <vt:lpstr>3.4.1 环境配置</vt:lpstr>
      <vt:lpstr>3.4.1 环境配置</vt:lpstr>
      <vt:lpstr>3.4.2 数据源识别</vt:lpstr>
      <vt:lpstr>3.4.2 数据源识别</vt:lpstr>
      <vt:lpstr>3.4.2 数据源识别</vt:lpstr>
      <vt:lpstr>3.4.3 文档解析</vt:lpstr>
      <vt:lpstr>3.4.3 文档解析</vt:lpstr>
      <vt:lpstr>3.5 使用API服务获取数据</vt:lpstr>
      <vt:lpstr>3.5 使用API服务获取数据</vt:lpstr>
      <vt:lpstr>3.5.1 熟悉API使用方式</vt:lpstr>
      <vt:lpstr>3.5.3 调用api-电影条目信息</vt:lpstr>
      <vt:lpstr>3.5.4 可利用的api列表</vt:lpstr>
      <vt:lpstr>3.5.4 可利用的api列表</vt:lpstr>
      <vt:lpstr>PowerPoint 演示文稿</vt:lpstr>
      <vt:lpstr>4.1 网络爬虫的礼仪与合法性</vt:lpstr>
      <vt:lpstr>4.1 网络爬虫的礼仪与合法性</vt:lpstr>
      <vt:lpstr>4.2 403 Forbidden ：user-agent过滤</vt:lpstr>
      <vt:lpstr>4.2 403 Forbidden：user-agent过滤</vt:lpstr>
      <vt:lpstr>4.3 302 redirect：JavaScript重定向</vt:lpstr>
      <vt:lpstr>4.4 IP限制：爬虫IP代理池</vt:lpstr>
      <vt:lpstr>4.4 IP限制：爬虫IP代理池</vt:lpstr>
      <vt:lpstr>4.5 爬虫的抓取效率改进方向</vt:lpstr>
      <vt:lpstr>4.5 爬虫效率改进方向</vt:lpstr>
      <vt:lpstr>PowerPoint 演示文稿</vt:lpstr>
      <vt:lpstr>5.1 好大夫在线：同科室医生</vt:lpstr>
      <vt:lpstr>5.2 微医（挂号网）：专科医生团队</vt:lpstr>
      <vt:lpstr>5.3 百度搜索：猫的种类及图片</vt:lpstr>
      <vt:lpstr>5.4 春雨医生APP：药物购买</vt:lpstr>
      <vt:lpstr>5.5 京东商城：商品价格与评论</vt:lpstr>
      <vt:lpstr>推荐书籍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基于R的自动数据收集技术</dc:title>
  <dc:creator>Kuang Junwei</dc:creator>
  <cp:lastModifiedBy>Kuang Junwei</cp:lastModifiedBy>
  <cp:revision>337</cp:revision>
  <dcterms:created xsi:type="dcterms:W3CDTF">2018-07-09T08:38:00Z</dcterms:created>
  <dcterms:modified xsi:type="dcterms:W3CDTF">2018-07-24T09:37:00Z</dcterms:modified>
</cp:coreProperties>
</file>